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2" r:id="rId6"/>
    <p:sldId id="261" r:id="rId7"/>
    <p:sldId id="262" r:id="rId8"/>
    <p:sldId id="263" r:id="rId9"/>
    <p:sldId id="264" r:id="rId10"/>
    <p:sldId id="266" r:id="rId11"/>
    <p:sldId id="273" r:id="rId12"/>
    <p:sldId id="274" r:id="rId13"/>
    <p:sldId id="267" r:id="rId14"/>
    <p:sldId id="268" r:id="rId15"/>
    <p:sldId id="269" r:id="rId16"/>
    <p:sldId id="270" r:id="rId17"/>
    <p:sldId id="271" r:id="rId18"/>
    <p:sldId id="275" r:id="rId19"/>
    <p:sldId id="276" r:id="rId20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DE2C3-8E8E-4ECE-9BFC-BFEDDAD82D66}" type="datetimeFigureOut">
              <a:rPr lang="es-GT" smtClean="0"/>
              <a:pPr/>
              <a:t>08/05/2009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EE10-E41D-423A-AD52-1EA29C0B638C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314588" y="8"/>
            <a:ext cx="6186502" cy="1143000"/>
          </a:xfrm>
        </p:spPr>
        <p:txBody>
          <a:bodyPr/>
          <a:lstStyle/>
          <a:p>
            <a:r>
              <a:rPr lang="es-GT" dirty="0" smtClean="0">
                <a:solidFill>
                  <a:schemeClr val="bg1"/>
                </a:solidFill>
              </a:rPr>
              <a:t>Disertación Doctoral</a:t>
            </a:r>
            <a:endParaRPr lang="es-GT" dirty="0">
              <a:solidFill>
                <a:schemeClr val="bg1"/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2143108" y="2285992"/>
            <a:ext cx="7072362" cy="12858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GT" sz="4000" dirty="0" smtClean="0">
                <a:solidFill>
                  <a:schemeClr val="bg1"/>
                </a:solidFill>
              </a:rPr>
              <a:t>Educación apoyada en </a:t>
            </a:r>
            <a:r>
              <a:rPr lang="es-GT" sz="4000" dirty="0" smtClean="0">
                <a:solidFill>
                  <a:schemeClr val="bg1"/>
                </a:solidFill>
              </a:rPr>
              <a:t>tecnología</a:t>
            </a:r>
          </a:p>
          <a:p>
            <a:pPr algn="ctr">
              <a:buNone/>
            </a:pPr>
            <a:r>
              <a:rPr lang="es-GT" sz="3500" dirty="0" smtClean="0">
                <a:solidFill>
                  <a:schemeClr val="bg1"/>
                </a:solidFill>
              </a:rPr>
              <a:t>Modelo cibersocial de </a:t>
            </a:r>
            <a:r>
              <a:rPr lang="es-GT" sz="3500" i="1" dirty="0" smtClean="0">
                <a:solidFill>
                  <a:schemeClr val="bg1"/>
                </a:solidFill>
              </a:rPr>
              <a:t>e-learning</a:t>
            </a:r>
            <a:endParaRPr lang="es-GT" sz="3500" i="1" dirty="0">
              <a:solidFill>
                <a:schemeClr val="bg1"/>
              </a:solidFill>
            </a:endParaRPr>
          </a:p>
          <a:p>
            <a:pPr>
              <a:buNone/>
            </a:pPr>
            <a:endParaRPr lang="es-GT" dirty="0">
              <a:solidFill>
                <a:schemeClr val="bg1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386026" y="1000116"/>
            <a:ext cx="61865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CIBEREDUCACIÓN</a:t>
            </a:r>
            <a:endParaRPr kumimoji="0" lang="es-GT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714612" y="3714760"/>
            <a:ext cx="61865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Doctorado en educación</a:t>
            </a:r>
            <a:endParaRPr kumimoji="0" lang="es-GT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14612" y="4572016"/>
            <a:ext cx="61865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Ponente: Meir Finkel</a:t>
            </a:r>
            <a:endParaRPr kumimoji="0" lang="es-GT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1714488"/>
            <a:ext cx="9144000" cy="5143512"/>
          </a:xfrm>
          <a:solidFill>
            <a:schemeClr val="tx1"/>
          </a:solidFill>
        </p:spPr>
        <p:txBody>
          <a:bodyPr/>
          <a:lstStyle/>
          <a:p>
            <a:endParaRPr lang="es-GT" dirty="0"/>
          </a:p>
        </p:txBody>
      </p:sp>
      <p:graphicFrame>
        <p:nvGraphicFramePr>
          <p:cNvPr id="7" name="Group 104"/>
          <p:cNvGraphicFramePr>
            <a:graphicFrameLocks/>
          </p:cNvGraphicFramePr>
          <p:nvPr/>
        </p:nvGraphicFramePr>
        <p:xfrm>
          <a:off x="285720" y="1785926"/>
          <a:ext cx="8604251" cy="4893818"/>
        </p:xfrm>
        <a:graphic>
          <a:graphicData uri="http://schemas.openxmlformats.org/drawingml/2006/table">
            <a:tbl>
              <a:tblPr/>
              <a:tblGrid>
                <a:gridCol w="2027888"/>
                <a:gridCol w="2392128"/>
                <a:gridCol w="1967483"/>
                <a:gridCol w="2216752"/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Objetivo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Instrumento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Sujetos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Resultados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Identificar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las diferentes causas y efectos que han tenido la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conexión a las TIC’s, el acceso a internet, el uso del modelo educativo y su aplicación desde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el punto de vista psicológico,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social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y económico.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1. Encuesta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2.Entrevista de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profundidad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Estudiantes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de USAC-URL- AIU - UPANA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Expertos de CONCYT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Aumento de la calidad educativa.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DE LA INVESTIGACIÓN</a:t>
            </a:r>
            <a:endParaRPr kumimoji="0" lang="es-GT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1714488"/>
            <a:ext cx="9144000" cy="5143512"/>
          </a:xfrm>
          <a:solidFill>
            <a:schemeClr val="tx1"/>
          </a:solidFill>
        </p:spPr>
        <p:txBody>
          <a:bodyPr/>
          <a:lstStyle/>
          <a:p>
            <a:endParaRPr lang="es-GT" dirty="0"/>
          </a:p>
        </p:txBody>
      </p:sp>
      <p:graphicFrame>
        <p:nvGraphicFramePr>
          <p:cNvPr id="7" name="Group 104"/>
          <p:cNvGraphicFramePr>
            <a:graphicFrameLocks/>
          </p:cNvGraphicFramePr>
          <p:nvPr/>
        </p:nvGraphicFramePr>
        <p:xfrm>
          <a:off x="285720" y="1785926"/>
          <a:ext cx="8604251" cy="5072074"/>
        </p:xfrm>
        <a:graphic>
          <a:graphicData uri="http://schemas.openxmlformats.org/drawingml/2006/table">
            <a:tbl>
              <a:tblPr/>
              <a:tblGrid>
                <a:gridCol w="2027888"/>
                <a:gridCol w="2392128"/>
                <a:gridCol w="1967483"/>
                <a:gridCol w="2216752"/>
              </a:tblGrid>
              <a:tr h="53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Objetivo </a:t>
                      </a: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Instrumento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Sujetos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Resultados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3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Analizar el contenido periodístico de Prensa Libre y El Periódico sobre las  TIC’s en el período del 8 de agosto de 2004 al 18 de abril de 2009 y de los documentos de la Cumbre Mundial y del CONCYT sobre los avances de en Guatemala.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3. Cuadro de cotejo para análisis de información periodística de noticias que incluye las variables y los indicadores declarados.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Noticia periodística.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Documentos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de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la cumbre y del CONCYT. Así como el reporte FODECYT y </a:t>
                      </a: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The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Global Information Technology Report. 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Agenda temática Nacional y periodística.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Índices e indicadores en el ranking mundial de inclusión tecnológica.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DE LA INVESTIGACIÓN</a:t>
            </a:r>
            <a:endParaRPr kumimoji="0" lang="es-GT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1714488"/>
            <a:ext cx="9144000" cy="5143512"/>
          </a:xfrm>
          <a:solidFill>
            <a:schemeClr val="tx1"/>
          </a:solidFill>
        </p:spPr>
        <p:txBody>
          <a:bodyPr/>
          <a:lstStyle/>
          <a:p>
            <a:endParaRPr lang="es-GT" dirty="0"/>
          </a:p>
        </p:txBody>
      </p:sp>
      <p:graphicFrame>
        <p:nvGraphicFramePr>
          <p:cNvPr id="7" name="Group 104"/>
          <p:cNvGraphicFramePr>
            <a:graphicFrameLocks/>
          </p:cNvGraphicFramePr>
          <p:nvPr/>
        </p:nvGraphicFramePr>
        <p:xfrm>
          <a:off x="285720" y="1785926"/>
          <a:ext cx="8604251" cy="5072074"/>
        </p:xfrm>
        <a:graphic>
          <a:graphicData uri="http://schemas.openxmlformats.org/drawingml/2006/table">
            <a:tbl>
              <a:tblPr/>
              <a:tblGrid>
                <a:gridCol w="2027888"/>
                <a:gridCol w="2392128"/>
                <a:gridCol w="1967483"/>
                <a:gridCol w="2216752"/>
              </a:tblGrid>
              <a:tr h="53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Objetivo </a:t>
                      </a: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Instrumento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Sujetos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Resultados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3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Elaborar la propuesta del modelo de Cibereducación apoyado   por    e-learning con énfasis en los foros de discusión y validar la misma a través de grupo de expertos, diseñadores y profesionales de la docencia.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es-G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Plan piloto, grupo focal, talleres especializados,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G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experimentos en laboratorio de cómputo de la Universidad Galileo.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Expertos profesionales en diseño instruccional.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Profesionales de la docencia, alumnos y expertos.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Agenda temática Validación de la hipótesis.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Explicación y medición de la magnitud del cambio cibersocial por causa de las TIC’s..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DE LA INVESTIGACIÓN</a:t>
            </a:r>
            <a:endParaRPr kumimoji="0" lang="es-GT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HALLAZGOS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428728" y="1428736"/>
            <a:ext cx="7715272" cy="5429264"/>
          </a:xfrm>
        </p:spPr>
        <p:txBody>
          <a:bodyPr>
            <a:normAutofit/>
          </a:bodyPr>
          <a:lstStyle/>
          <a:p>
            <a:pPr marL="514350" indent="-514350" algn="r">
              <a:buFont typeface="+mj-lt"/>
              <a:buAutoNum type="arabicPeriod"/>
            </a:pP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Importancia de la inclusión tecnológica.</a:t>
            </a:r>
          </a:p>
          <a:p>
            <a:pPr marL="514350" indent="-514350" algn="r">
              <a:buFont typeface="+mj-lt"/>
              <a:buAutoNum type="arabicPeriod"/>
            </a:pP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Contar con políticas de Estado para apoyar la cibersociedad.</a:t>
            </a:r>
          </a:p>
          <a:p>
            <a:pPr marL="514350" indent="-514350" algn="r">
              <a:buFont typeface="+mj-lt"/>
              <a:buAutoNum type="arabicPeriod"/>
            </a:pP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Formación de redes, de comunidades virtuales, actividades electrónicas y sus prestaciones.</a:t>
            </a:r>
          </a:p>
          <a:p>
            <a:pPr marL="514350" indent="-514350" algn="r">
              <a:buFont typeface="+mj-lt"/>
              <a:buAutoNum type="arabicPeriod"/>
            </a:pP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Se descubrió que personas analfabetas podían volverse tecnológicamente activas según la teoría: “Competencias por contacto”.</a:t>
            </a:r>
          </a:p>
          <a:p>
            <a:pPr algn="r"/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CONCLUSIONES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Las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TIC’s constituyen las causas por medio de las e-actividades, en especial el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e-learning.</a:t>
            </a:r>
          </a:p>
          <a:p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Las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TIC’s influyan en el cambio social desde el entorno local como en el contexto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global.</a:t>
            </a:r>
          </a:p>
          <a:p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El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modelo cibersocial de e-learning con énfasis en los foros de discusión, validado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en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laboratorio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es la metodología didáctica en el siglo veintiuno.</a:t>
            </a:r>
          </a:p>
          <a:p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El internet es el agente de cambio hacia la cibersociedad.</a:t>
            </a:r>
          </a:p>
          <a:p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Los cambios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se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reflejan en la proliferación de las cibercafés y telecentros, en la utilización de la plataforma tecnológica en las gestiones municipales y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gubernamentales.</a:t>
            </a:r>
            <a:endParaRPr lang="es-GT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PROPUESTA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500166" y="1428736"/>
            <a:ext cx="7643834" cy="5429264"/>
          </a:xfrm>
        </p:spPr>
        <p:txBody>
          <a:bodyPr>
            <a:normAutofit/>
          </a:bodyPr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La 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utilización de internet y la aplicación de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la Cibereducación en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el proceso de enseñanza-aprendizaje a través de modelos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de </a:t>
            </a:r>
            <a:r>
              <a:rPr lang="es-GT" i="1" dirty="0" smtClean="0">
                <a:solidFill>
                  <a:schemeClr val="bg1">
                    <a:lumMod val="95000"/>
                  </a:schemeClr>
                </a:solidFill>
              </a:rPr>
              <a:t>e-learning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 con énfasis en los </a:t>
            </a:r>
            <a:r>
              <a:rPr lang="es-GT" i="1" dirty="0" smtClean="0">
                <a:solidFill>
                  <a:schemeClr val="bg1">
                    <a:lumMod val="95000"/>
                  </a:schemeClr>
                </a:solidFill>
              </a:rPr>
              <a:t>foros de discusión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propician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el cambio tecnológico y social de Guatemala hacia una Sociedad del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Conocimiento.</a:t>
            </a:r>
          </a:p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Creación de una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universidad virtual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en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la formación de jóvenes guatemaltecos profesionales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emprendedores.</a:t>
            </a:r>
          </a:p>
          <a:p>
            <a:pPr algn="r"/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IMPORTANCIA SOCIAL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2643174" y="1600200"/>
            <a:ext cx="6500826" cy="52578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La reducción de la brecha digital por medio de la inclusión tecnológica.</a:t>
            </a:r>
          </a:p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Preparar con tecnología a la generación que nació en ella.</a:t>
            </a:r>
          </a:p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Cumplir con objetivos del milenio: llevar educación y reducir la pobreza.</a:t>
            </a:r>
          </a:p>
          <a:p>
            <a:pPr algn="r"/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APORTE A LA CIENCIA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3071802" y="1600200"/>
            <a:ext cx="6072198" cy="52578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La presentación del modelo educativo mixto real/virtual basado en la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plataforma tecnológica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que ofrece el internet. Desarrollo del modelo de gestión del conocimiento. Y la teoría de las “Competencia por contacto”. </a:t>
            </a:r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RECOMENDACIÓN PROFESIONAL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857356" y="1357298"/>
            <a:ext cx="7286644" cy="5500702"/>
          </a:xfrm>
        </p:spPr>
        <p:txBody>
          <a:bodyPr>
            <a:noAutofit/>
          </a:bodyPr>
          <a:lstStyle/>
          <a:p>
            <a:pPr marL="514350" indent="-514350" algn="r">
              <a:buFont typeface="+mj-lt"/>
              <a:buAutoNum type="arabicPeriod"/>
            </a:pP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En la medida que evolucionan las tecnologías, progresa la educación.</a:t>
            </a:r>
          </a:p>
          <a:p>
            <a:pPr marL="514350" indent="-514350" algn="r">
              <a:buFont typeface="+mj-lt"/>
              <a:buAutoNum type="arabicPeriod"/>
            </a:pPr>
            <a:endParaRPr lang="es-GT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Los avances tecnológicos imponen nuevos modos de estudiar.</a:t>
            </a:r>
          </a:p>
          <a:p>
            <a:pPr marL="514350" indent="-514350" algn="r">
              <a:buFont typeface="+mj-lt"/>
              <a:buAutoNum type="arabicPeriod"/>
            </a:pPr>
            <a:endParaRPr lang="es-GT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La formación de toda clase de redes de información.</a:t>
            </a:r>
          </a:p>
          <a:p>
            <a:pPr marL="514350" indent="-514350" algn="r">
              <a:buFont typeface="+mj-lt"/>
              <a:buAutoNum type="arabicPeriod"/>
            </a:pPr>
            <a:endParaRPr lang="es-GT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La creación de nuevos lazos sociales con las comunidades virtuales.</a:t>
            </a:r>
          </a:p>
          <a:p>
            <a:pPr marL="514350" indent="-514350" algn="r">
              <a:buFont typeface="+mj-lt"/>
              <a:buAutoNum type="arabicPeriod"/>
            </a:pPr>
            <a:endParaRPr lang="es-GT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LECCIONES APRENDIDAS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2714612" y="1600200"/>
            <a:ext cx="6429388" cy="52578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El foro de profesionalización de catedráticos en el GES y su foro redundante en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Yahoo son la forma de subir la calidad educativa.</a:t>
            </a:r>
          </a:p>
          <a:p>
            <a:pPr algn="r">
              <a:buNone/>
            </a:pPr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Combatir la oposición y resistencia al cambio por motivos de desconocimiento a través de campañas de divulgación.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OBJETO DE ESTUDIO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2500298" y="1500174"/>
            <a:ext cx="6329378" cy="4525963"/>
          </a:xfrm>
        </p:spPr>
        <p:txBody>
          <a:bodyPr/>
          <a:lstStyle/>
          <a:p>
            <a:pPr algn="r">
              <a:buNone/>
            </a:pP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	Utilización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de Internet y aplicaciones de las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Tecnologías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de la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Información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y la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Comunicación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en la e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ducación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para coadyuvar al desarrollo de la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Sociedad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del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Conocimiento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en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Guatemala. 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OBJETIVO GENERAL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2028836" y="1285860"/>
            <a:ext cx="7043758" cy="4525963"/>
          </a:xfrm>
        </p:spPr>
        <p:txBody>
          <a:bodyPr/>
          <a:lstStyle/>
          <a:p>
            <a:pPr algn="r">
              <a:buNone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	Conocer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el entorno conceptual y  la utilización  de las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TIC’s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en la sociedad guatemalteca,  con la finalidad de elaborar una propuesta de modelo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de Cibereducación de </a:t>
            </a:r>
            <a:r>
              <a:rPr lang="es-ES" i="1" dirty="0" smtClean="0">
                <a:solidFill>
                  <a:schemeClr val="bg1">
                    <a:lumMod val="95000"/>
                  </a:schemeClr>
                </a:solidFill>
              </a:rPr>
              <a:t>e-learning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 con énfasis en el uso de los </a:t>
            </a:r>
            <a:r>
              <a:rPr lang="es-ES" i="1" dirty="0" smtClean="0">
                <a:solidFill>
                  <a:schemeClr val="bg1">
                    <a:lumMod val="95000"/>
                  </a:schemeClr>
                </a:solidFill>
              </a:rPr>
              <a:t>foros de discusión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para promover y propiciar el desarrollo de la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Sociedad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del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Conocimiento en Guatemala. </a:t>
            </a:r>
            <a:endParaRPr lang="es-E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>
              <a:buNone/>
            </a:pP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OBJETIVOS ESPECÍFICOS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2143108" y="1357298"/>
            <a:ext cx="7000892" cy="5214974"/>
          </a:xfrm>
        </p:spPr>
        <p:txBody>
          <a:bodyPr>
            <a:normAutofit/>
          </a:bodyPr>
          <a:lstStyle/>
          <a:p>
            <a:pPr lvl="0" algn="r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Identificar las causas y efectos que han tenido la utilización de la aplicación de las TIC’s, en general, y del  internet, en particular, desde el punto de vista educativo en Guatemala. </a:t>
            </a:r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>
              <a:buNone/>
            </a:pPr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 algn="r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Analizar la importancia y la magnitud de los cambios tecnológicos y sociales que han propiciado el uso de las TIC’s en la educación. </a:t>
            </a:r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>
              <a:buNone/>
            </a:pPr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OBJETIVOS ESPECÍFICOS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285852" y="1357298"/>
            <a:ext cx="7858148" cy="5214974"/>
          </a:xfrm>
        </p:spPr>
        <p:txBody>
          <a:bodyPr>
            <a:noAutofit/>
          </a:bodyPr>
          <a:lstStyle/>
          <a:p>
            <a:pPr algn="r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Diseñar un modelo cibersocial de </a:t>
            </a:r>
            <a:r>
              <a:rPr lang="es-ES" i="1" dirty="0" smtClean="0">
                <a:solidFill>
                  <a:schemeClr val="bg1">
                    <a:lumMod val="95000"/>
                  </a:schemeClr>
                </a:solidFill>
              </a:rPr>
              <a:t>e-learning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 con énfasis en los foros de discusión y validar la misma a través de experimentos en laboratorio de cómputo.</a:t>
            </a:r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>
              <a:buNone/>
            </a:pPr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 algn="r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Reconocer las estructuras requeridas para causar el cambio hacia la implantación de la Cibereducación y consecuentemente el efecto como agente de transformación social.</a:t>
            </a:r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>
              <a:buNone/>
            </a:pPr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HIPÓTESIS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071538" y="1357298"/>
            <a:ext cx="8072462" cy="550070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	La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utilización del </a:t>
            </a:r>
            <a:r>
              <a:rPr lang="es-ES" i="1" dirty="0" smtClean="0">
                <a:solidFill>
                  <a:schemeClr val="bg1">
                    <a:lumMod val="95000"/>
                  </a:schemeClr>
                </a:solidFill>
              </a:rPr>
              <a:t>e-learning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 en forma asincrónica por medio de foros de discusión para mejorar la calidad educativa superior utilizando plataformas educativas basadas en internet y la aplicación de las Tecnologías de la Información y Comunicación (TIC) en el proceso de enseñanza-aprendizaje a través de modelos cibersociales de educación virtual, propiciará el cambio tecnológico-social-educativo hacia el desarrollo de una Sociedad del Conocimiento en Guatemala.</a:t>
            </a:r>
            <a:endParaRPr lang="es-GT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VARIABLES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671646" y="1214422"/>
            <a:ext cx="7472386" cy="3214710"/>
          </a:xfrm>
        </p:spPr>
        <p:txBody>
          <a:bodyPr>
            <a:normAutofit/>
          </a:bodyPr>
          <a:lstStyle/>
          <a:p>
            <a:pPr algn="r"/>
            <a:r>
              <a:rPr lang="es-GT" u="sng" dirty="0" smtClean="0">
                <a:solidFill>
                  <a:schemeClr val="bg1">
                    <a:lumMod val="95000"/>
                  </a:schemeClr>
                </a:solidFill>
              </a:rPr>
              <a:t>Variable independiente 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(causa):</a:t>
            </a:r>
          </a:p>
          <a:p>
            <a:pPr algn="r">
              <a:buNone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	La conexión a las TIC’s, el acceso a internet, la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utilización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del modelo cibersocial de e-learning y su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aplicación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en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el proceso de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enseñanza-aprendizaje con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énfasis en foros de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discusión.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700250" y="4589489"/>
            <a:ext cx="7443782" cy="2411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GT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 dependiente </a:t>
            </a:r>
            <a:r>
              <a:rPr kumimoji="0" lang="es-G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(efecto):</a:t>
            </a:r>
          </a:p>
          <a:p>
            <a:pPr marL="342900" indent="-342900" algn="r">
              <a:spcBef>
                <a:spcPct val="20000"/>
              </a:spcBef>
            </a:pPr>
            <a:r>
              <a:rPr lang="es-ES" sz="3200" dirty="0" smtClean="0">
                <a:solidFill>
                  <a:schemeClr val="bg1">
                    <a:lumMod val="95000"/>
                  </a:schemeClr>
                </a:solidFill>
              </a:rPr>
              <a:t>	Inclusión tecnológica por medio de:</a:t>
            </a:r>
          </a:p>
          <a:p>
            <a:pPr marL="342900" indent="-342900" algn="r">
              <a:spcBef>
                <a:spcPct val="20000"/>
              </a:spcBef>
            </a:pPr>
            <a:r>
              <a:rPr lang="es-ES" sz="3200" dirty="0" smtClean="0">
                <a:solidFill>
                  <a:schemeClr val="bg1">
                    <a:lumMod val="95000"/>
                  </a:schemeClr>
                </a:solidFill>
              </a:rPr>
              <a:t>	Cibersociedad, Gestión del Conocimiento, E-learning e innovación tecnológica.</a:t>
            </a:r>
            <a:endParaRPr lang="es-ES" sz="32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GT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FUENTES DE INFORMACIÓN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285852" y="1285860"/>
            <a:ext cx="7858148" cy="2857520"/>
          </a:xfrm>
        </p:spPr>
        <p:txBody>
          <a:bodyPr>
            <a:normAutofit/>
          </a:bodyPr>
          <a:lstStyle/>
          <a:p>
            <a:pPr algn="r"/>
            <a:r>
              <a:rPr lang="es-GT" u="sng" dirty="0" smtClean="0">
                <a:solidFill>
                  <a:schemeClr val="bg1">
                    <a:lumMod val="95000"/>
                  </a:schemeClr>
                </a:solidFill>
              </a:rPr>
              <a:t>Fuente primaria</a:t>
            </a:r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información popular de personas, periódicos, revistas,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medios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de comunicación en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general,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entrevistas de profundidad con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expertos, aplicación de la metodología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del grupo focal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285852" y="4071966"/>
            <a:ext cx="7858181" cy="2786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r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s-GT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Fuente secundaria</a:t>
            </a:r>
            <a:r>
              <a:rPr kumimoji="0" lang="es-G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s-GT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ES" sz="3200" dirty="0" smtClean="0">
                <a:solidFill>
                  <a:schemeClr val="bg1">
                    <a:lumMod val="95000"/>
                  </a:schemeClr>
                </a:solidFill>
              </a:rPr>
              <a:t>Los libros de especialidad </a:t>
            </a:r>
            <a:r>
              <a:rPr lang="es-ES" sz="3200" dirty="0" smtClean="0">
                <a:solidFill>
                  <a:schemeClr val="bg1">
                    <a:lumMod val="95000"/>
                  </a:schemeClr>
                </a:solidFill>
              </a:rPr>
              <a:t>consultados, </a:t>
            </a:r>
            <a:r>
              <a:rPr lang="es-ES" sz="3200" dirty="0" smtClean="0">
                <a:solidFill>
                  <a:schemeClr val="bg1">
                    <a:lumMod val="95000"/>
                  </a:schemeClr>
                </a:solidFill>
              </a:rPr>
              <a:t>Información documental recabada de otras </a:t>
            </a:r>
            <a:r>
              <a:rPr lang="es-ES" sz="3200" dirty="0" smtClean="0">
                <a:solidFill>
                  <a:schemeClr val="bg1">
                    <a:lumMod val="95000"/>
                  </a:schemeClr>
                </a:solidFill>
              </a:rPr>
              <a:t>fuentes, </a:t>
            </a:r>
            <a:r>
              <a:rPr lang="es-ES" sz="3200" dirty="0" smtClean="0">
                <a:solidFill>
                  <a:schemeClr val="bg1">
                    <a:lumMod val="95000"/>
                  </a:schemeClr>
                </a:solidFill>
              </a:rPr>
              <a:t>uso de métodos de investigación deductiva, documentos secundarios e </a:t>
            </a:r>
            <a:r>
              <a:rPr lang="es-ES" sz="3200" dirty="0" smtClean="0">
                <a:solidFill>
                  <a:schemeClr val="bg1">
                    <a:lumMod val="95000"/>
                  </a:schemeClr>
                </a:solidFill>
              </a:rPr>
              <a:t>internet. </a:t>
            </a:r>
            <a:endParaRPr kumimoji="0" lang="es-GT" sz="3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Fondo 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s-GT" dirty="0" smtClean="0">
                <a:solidFill>
                  <a:schemeClr val="bg1">
                    <a:lumMod val="95000"/>
                  </a:schemeClr>
                </a:solidFill>
              </a:rPr>
              <a:t>ENFOQUE TEÓRICO</a:t>
            </a:r>
            <a:endParaRPr lang="es-G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72164"/>
          </a:xfrm>
        </p:spPr>
        <p:txBody>
          <a:bodyPr>
            <a:noAutofit/>
          </a:bodyPr>
          <a:lstStyle/>
          <a:p>
            <a:pPr algn="r"/>
            <a:r>
              <a:rPr lang="es-GT" sz="2800" u="sng" dirty="0" smtClean="0">
                <a:solidFill>
                  <a:schemeClr val="bg1">
                    <a:lumMod val="95000"/>
                  </a:schemeClr>
                </a:solidFill>
              </a:rPr>
              <a:t>Enfoque cualitativo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: El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enfoque de esta investigación es eminentemente cualitativo por tratarse de sujetos humanos los que se están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investigando, </a:t>
            </a:r>
            <a:r>
              <a:rPr lang="es-MX" sz="2800" dirty="0" smtClean="0">
                <a:solidFill>
                  <a:schemeClr val="bg1">
                    <a:lumMod val="95000"/>
                  </a:schemeClr>
                </a:solidFill>
              </a:rPr>
              <a:t>se basa en un esquema inductivo, es expansivo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s-GT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es-GT" sz="2800" u="sng" dirty="0" smtClean="0">
                <a:solidFill>
                  <a:schemeClr val="bg1">
                    <a:lumMod val="95000"/>
                  </a:schemeClr>
                </a:solidFill>
              </a:rPr>
              <a:t>Enfoque cuantitativo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El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enfoque cuantitativo permite realizar mediciones de las prestaciones que produce la tecnología y la magnitud del fenómeno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investigado, </a:t>
            </a:r>
            <a:r>
              <a:rPr lang="es-MX" sz="2800" dirty="0" smtClean="0">
                <a:solidFill>
                  <a:schemeClr val="bg1">
                    <a:lumMod val="95000"/>
                  </a:schemeClr>
                </a:solidFill>
              </a:rPr>
              <a:t>se fundamenta en un esquema deductivo y </a:t>
            </a:r>
            <a:r>
              <a:rPr lang="es-MX" sz="2800" dirty="0" smtClean="0">
                <a:solidFill>
                  <a:schemeClr val="bg1">
                    <a:lumMod val="95000"/>
                  </a:schemeClr>
                </a:solidFill>
              </a:rPr>
              <a:t>lógico.</a:t>
            </a:r>
            <a:endParaRPr lang="es-GT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es-GT" sz="2800" u="sng" dirty="0" smtClean="0">
                <a:solidFill>
                  <a:schemeClr val="bg1">
                    <a:lumMod val="95000"/>
                  </a:schemeClr>
                </a:solidFill>
              </a:rPr>
              <a:t>Enfoque mixto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El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enfoque híbrido cualitativo y cuantitativo que se identifica como enfoque mixto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s-GT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es-GT" sz="2800" u="sng" dirty="0" smtClean="0">
                <a:solidFill>
                  <a:schemeClr val="bg1">
                    <a:lumMod val="95000"/>
                  </a:schemeClr>
                </a:solidFill>
              </a:rPr>
              <a:t>Nivel de profundidad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El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nivel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exploratorio con fundamento en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el uso de las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TIC’s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y a su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aplicación en </a:t>
            </a:r>
            <a:r>
              <a:rPr lang="es-GT" sz="2800" dirty="0" smtClean="0">
                <a:solidFill>
                  <a:schemeClr val="bg1">
                    <a:lumMod val="95000"/>
                  </a:schemeClr>
                </a:solidFill>
              </a:rPr>
              <a:t>la educación. </a:t>
            </a:r>
          </a:p>
          <a:p>
            <a:pPr algn="r"/>
            <a:endParaRPr lang="es-GT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975</Words>
  <Application>Microsoft Office PowerPoint</Application>
  <PresentationFormat>Presentación en pantalla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Disertación Doctoral</vt:lpstr>
      <vt:lpstr>OBJETO DE ESTUDIO</vt:lpstr>
      <vt:lpstr>OBJETIVO GENERAL</vt:lpstr>
      <vt:lpstr>OBJETIVOS ESPECÍFICOS</vt:lpstr>
      <vt:lpstr>OBJETIVOS ESPECÍFICOS</vt:lpstr>
      <vt:lpstr>HIPÓTESIS</vt:lpstr>
      <vt:lpstr>VARIABLES</vt:lpstr>
      <vt:lpstr>FUENTES DE INFORMACIÓN</vt:lpstr>
      <vt:lpstr>ENFOQUE TEÓRICO</vt:lpstr>
      <vt:lpstr>Diapositiva 10</vt:lpstr>
      <vt:lpstr>Diapositiva 11</vt:lpstr>
      <vt:lpstr>Diapositiva 12</vt:lpstr>
      <vt:lpstr>HALLAZGOS</vt:lpstr>
      <vt:lpstr>CONCLUSIONES</vt:lpstr>
      <vt:lpstr>PROPUESTA</vt:lpstr>
      <vt:lpstr>IMPORTANCIA SOCIAL</vt:lpstr>
      <vt:lpstr>APORTE A LA CIENCIA</vt:lpstr>
      <vt:lpstr>RECOMENDACIÓN PROFESIONAL</vt:lpstr>
      <vt:lpstr>LECCIONES APRENDIDAS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Disertación Doctoral</dc:title>
  <dc:creator>Finkel</dc:creator>
  <cp:lastModifiedBy>Finkel</cp:lastModifiedBy>
  <cp:revision>20</cp:revision>
  <dcterms:created xsi:type="dcterms:W3CDTF">2009-05-09T01:40:15Z</dcterms:created>
  <dcterms:modified xsi:type="dcterms:W3CDTF">2009-05-09T05:15:43Z</dcterms:modified>
</cp:coreProperties>
</file>