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80" r:id="rId7"/>
    <p:sldId id="279" r:id="rId8"/>
    <p:sldId id="277" r:id="rId9"/>
    <p:sldId id="278" r:id="rId10"/>
    <p:sldId id="267" r:id="rId11"/>
    <p:sldId id="281" r:id="rId12"/>
    <p:sldId id="273" r:id="rId13"/>
    <p:sldId id="268" r:id="rId14"/>
    <p:sldId id="282" r:id="rId15"/>
    <p:sldId id="260" r:id="rId16"/>
    <p:sldId id="270" r:id="rId17"/>
    <p:sldId id="262" r:id="rId18"/>
    <p:sldId id="263" r:id="rId19"/>
    <p:sldId id="271" r:id="rId20"/>
    <p:sldId id="272" r:id="rId21"/>
    <p:sldId id="274" r:id="rId22"/>
    <p:sldId id="275" r:id="rId23"/>
    <p:sldId id="283" r:id="rId24"/>
    <p:sldId id="265"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varScale="1">
        <p:scale>
          <a:sx n="92" d="100"/>
          <a:sy n="92" d="100"/>
        </p:scale>
        <p:origin x="-12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353414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296209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49005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418837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295738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334564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70067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87908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125195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1435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2E8189-C5F9-45F9-804E-D5E891A3CC90}" type="datetimeFigureOut">
              <a:rPr lang="es-MX" smtClean="0"/>
              <a:t>07/21/2013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37121F4-8FCB-40B5-804F-2B646FB88540}" type="slidenum">
              <a:rPr lang="es-MX" smtClean="0"/>
              <a:t>‹#›</a:t>
            </a:fld>
            <a:endParaRPr lang="es-MX"/>
          </a:p>
        </p:txBody>
      </p:sp>
    </p:spTree>
    <p:extLst>
      <p:ext uri="{BB962C8B-B14F-4D97-AF65-F5344CB8AC3E}">
        <p14:creationId xmlns:p14="http://schemas.microsoft.com/office/powerpoint/2010/main" val="69979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E8189-C5F9-45F9-804E-D5E891A3CC90}" type="datetimeFigureOut">
              <a:rPr lang="es-MX" smtClean="0"/>
              <a:t>07/21/2013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121F4-8FCB-40B5-804F-2B646FB88540}" type="slidenum">
              <a:rPr lang="es-MX" smtClean="0"/>
              <a:t>‹#›</a:t>
            </a:fld>
            <a:endParaRPr lang="es-MX"/>
          </a:p>
        </p:txBody>
      </p:sp>
    </p:spTree>
    <p:extLst>
      <p:ext uri="{BB962C8B-B14F-4D97-AF65-F5344CB8AC3E}">
        <p14:creationId xmlns:p14="http://schemas.microsoft.com/office/powerpoint/2010/main" val="374969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92697"/>
            <a:ext cx="7918648" cy="165618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fontScale="90000"/>
          </a:bodyPr>
          <a:lstStyle/>
          <a:p>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a:t>¿</a:t>
            </a:r>
            <a:r>
              <a:rPr lang="es-MX" u="sng" dirty="0" smtClean="0"/>
              <a:t>Cultura Visual?</a:t>
            </a:r>
            <a:br>
              <a:rPr lang="es-MX" u="sng" dirty="0" smtClean="0"/>
            </a:br>
            <a:r>
              <a:rPr lang="es-MX" u="sng" dirty="0"/>
              <a:t/>
            </a:r>
            <a:br>
              <a:rPr lang="es-MX" u="sng" dirty="0"/>
            </a:br>
            <a:r>
              <a:rPr lang="es-MX" u="sng" dirty="0" smtClean="0"/>
              <a:t/>
            </a:r>
            <a:br>
              <a:rPr lang="es-MX" u="sng" dirty="0" smtClean="0"/>
            </a:br>
            <a:r>
              <a:rPr lang="es-MX" dirty="0"/>
              <a:t/>
            </a:r>
            <a:br>
              <a:rPr lang="es-MX" dirty="0"/>
            </a:br>
            <a:r>
              <a:rPr lang="es-MX" dirty="0" smtClean="0"/>
              <a:t/>
            </a:r>
            <a:br>
              <a:rPr lang="es-MX" dirty="0" smtClean="0"/>
            </a:br>
            <a:endParaRPr lang="es-MX" dirty="0"/>
          </a:p>
        </p:txBody>
      </p:sp>
      <p:pic>
        <p:nvPicPr>
          <p:cNvPr id="2050" name="Picture 2" descr="http://www.theholytrinityproject.com/galleryhi/proyectosculturales/Foto%20Eikon%20Cultura%20Vis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92896"/>
            <a:ext cx="6753225"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4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19256" cy="5577483"/>
          </a:xfrm>
          <a:solidFill>
            <a:schemeClr val="tx2">
              <a:lumMod val="20000"/>
              <a:lumOff val="80000"/>
            </a:schemeClr>
          </a:solidFill>
        </p:spPr>
        <p:txBody>
          <a:bodyPr>
            <a:normAutofit lnSpcReduction="10000"/>
          </a:bodyPr>
          <a:lstStyle/>
          <a:p>
            <a:pPr marL="0" indent="0">
              <a:buNone/>
            </a:pPr>
            <a:r>
              <a:rPr lang="es-MX" sz="2000" dirty="0"/>
              <a:t>El </a:t>
            </a:r>
            <a:r>
              <a:rPr lang="es-MX" sz="2000" dirty="0" smtClean="0"/>
              <a:t>Románico </a:t>
            </a:r>
            <a:r>
              <a:rPr lang="es-MX" sz="2000" dirty="0"/>
              <a:t>y el G</a:t>
            </a:r>
            <a:r>
              <a:rPr lang="es-MX" sz="2000" dirty="0" smtClean="0"/>
              <a:t>ótico se caracterizaron </a:t>
            </a:r>
            <a:r>
              <a:rPr lang="es-MX" sz="2000" dirty="0"/>
              <a:t>por una cultura visual influida en su totalidad por la hegemonía de la iglesia </a:t>
            </a:r>
            <a:r>
              <a:rPr lang="es-MX" sz="2000" dirty="0" smtClean="0"/>
              <a:t>católica, </a:t>
            </a:r>
            <a:r>
              <a:rPr lang="es-MX" sz="2000" dirty="0"/>
              <a:t>y el </a:t>
            </a:r>
            <a:r>
              <a:rPr lang="es-MX" sz="2000" dirty="0" smtClean="0"/>
              <a:t>Renacimiento, </a:t>
            </a:r>
            <a:r>
              <a:rPr lang="es-MX" sz="2000" dirty="0"/>
              <a:t>por un florecimiento evidente y sustantivo del amor por la belleza  y la perfección.  </a:t>
            </a:r>
            <a:r>
              <a:rPr lang="es-MX" sz="2000" dirty="0" smtClean="0"/>
              <a:t>Como vemos ( y tan solo haciendo mención de pocos ejemplos) todas las épocas han tenido manifestaciones propias y de  comportamientos alrededor de la imagen, la cual ha otorgado particularidades a cada momento histórico.</a:t>
            </a:r>
            <a:endParaRPr lang="es-MX" sz="2000" dirty="0"/>
          </a:p>
          <a:p>
            <a:pPr marL="0" indent="0">
              <a:buNone/>
            </a:pPr>
            <a:r>
              <a:rPr lang="es-MX" sz="2000" dirty="0"/>
              <a:t> Otra cosa es que en el bombardeo infinito que tenemos hoy de la imagen y la </a:t>
            </a:r>
            <a:r>
              <a:rPr lang="es-MX" sz="2000" dirty="0" err="1" smtClean="0"/>
              <a:t>iconización</a:t>
            </a:r>
            <a:r>
              <a:rPr lang="es-MX" sz="2000" dirty="0" smtClean="0"/>
              <a:t>, </a:t>
            </a:r>
            <a:r>
              <a:rPr lang="es-MX" sz="2000" dirty="0"/>
              <a:t>necesitemos otorgarle una definición al fenómeno: cultura visual</a:t>
            </a:r>
            <a:r>
              <a:rPr lang="es-MX" sz="2000" dirty="0" smtClean="0"/>
              <a:t>.</a:t>
            </a:r>
          </a:p>
          <a:p>
            <a:pPr marL="0" indent="0">
              <a:buNone/>
            </a:pPr>
            <a:r>
              <a:rPr lang="es-MX" sz="2000" dirty="0" smtClean="0"/>
              <a:t>El término </a:t>
            </a:r>
            <a:r>
              <a:rPr lang="es-MX" sz="2000" i="1" dirty="0"/>
              <a:t>cultura visual</a:t>
            </a:r>
            <a:r>
              <a:rPr lang="es-MX" sz="2000" dirty="0"/>
              <a:t>  abarca un sinnúmero de </a:t>
            </a:r>
            <a:r>
              <a:rPr lang="es-MX" sz="2000" dirty="0" err="1" smtClean="0"/>
              <a:t>ascepciones</a:t>
            </a:r>
            <a:r>
              <a:rPr lang="es-MX" sz="2000" dirty="0" smtClean="0"/>
              <a:t>, </a:t>
            </a:r>
            <a:r>
              <a:rPr lang="es-MX" sz="2000" dirty="0"/>
              <a:t>porque puede </a:t>
            </a:r>
            <a:r>
              <a:rPr lang="es-MX" sz="2000" dirty="0" smtClean="0"/>
              <a:t>observarse desde </a:t>
            </a:r>
            <a:r>
              <a:rPr lang="es-MX" sz="2000" dirty="0"/>
              <a:t>disciplinas como la historia del arte, la antropología, la sociología, la psicología</a:t>
            </a:r>
            <a:r>
              <a:rPr lang="es-MX" sz="2000" dirty="0" smtClean="0"/>
              <a:t>. Incluye también el género y la raza. </a:t>
            </a:r>
            <a:r>
              <a:rPr lang="es-MX" sz="2000" dirty="0"/>
              <a:t>Desde aquí cabe pensar que es tan compleja su definición y su área de conocimiento que es imposible abarcarla en su totalidad. </a:t>
            </a:r>
            <a:r>
              <a:rPr lang="es-MX" sz="2000" dirty="0" smtClean="0"/>
              <a:t> Se incluyen también factores concernientes a las tecnologías de  cada época, o los artefactos que permiten la reproducción de la imagen, así , se incluye desde el óleo </a:t>
            </a:r>
            <a:r>
              <a:rPr lang="es-MX" sz="2000" dirty="0"/>
              <a:t>hasta el computador y las nuevas </a:t>
            </a:r>
            <a:r>
              <a:rPr lang="es-MX" sz="2000" dirty="0" smtClean="0"/>
              <a:t>tecnologías</a:t>
            </a:r>
            <a:r>
              <a:rPr lang="es-MX" sz="2000" dirty="0"/>
              <a:t>.</a:t>
            </a:r>
            <a:r>
              <a:rPr lang="es-MX" sz="2000" dirty="0" smtClean="0"/>
              <a:t> ( </a:t>
            </a:r>
            <a:r>
              <a:rPr lang="es-MX" sz="2000" dirty="0" err="1"/>
              <a:t>Barnard</a:t>
            </a:r>
            <a:r>
              <a:rPr lang="es-MX" sz="2000" dirty="0"/>
              <a:t> ( 1998 , </a:t>
            </a:r>
            <a:r>
              <a:rPr lang="es-MX" sz="2000" dirty="0" err="1"/>
              <a:t>pag</a:t>
            </a:r>
            <a:r>
              <a:rPr lang="es-MX" sz="2000" dirty="0"/>
              <a:t>. 18 Citado en:  Hernández, 2005) y</a:t>
            </a:r>
            <a:r>
              <a:rPr lang="es-MX" sz="2000" dirty="0" smtClean="0"/>
              <a:t> cada </a:t>
            </a:r>
            <a:r>
              <a:rPr lang="es-MX" sz="2000" dirty="0"/>
              <a:t>uno de estos factores debe ser estudiado con el contexto, no pueden estar separados.  </a:t>
            </a:r>
          </a:p>
        </p:txBody>
      </p:sp>
    </p:spTree>
    <p:extLst>
      <p:ext uri="{BB962C8B-B14F-4D97-AF65-F5344CB8AC3E}">
        <p14:creationId xmlns:p14="http://schemas.microsoft.com/office/powerpoint/2010/main" val="304301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quealtura.com/images/aa4/Mado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92" y="1988840"/>
            <a:ext cx="3156582" cy="40719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siapacifico.utadeo.edu.co/wp-content/uploads/2012/09/mcdona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293" y="260648"/>
            <a:ext cx="4079776" cy="305983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27584" y="980728"/>
            <a:ext cx="3168352" cy="646331"/>
          </a:xfrm>
          <a:prstGeom prst="rect">
            <a:avLst/>
          </a:prstGeom>
          <a:noFill/>
        </p:spPr>
        <p:txBody>
          <a:bodyPr wrap="square" rtlCol="0">
            <a:spAutoFit/>
          </a:bodyPr>
          <a:lstStyle/>
          <a:p>
            <a:r>
              <a:rPr lang="es-MX" dirty="0" smtClean="0"/>
              <a:t>Imágenes de nuestra cultura visual ……….</a:t>
            </a:r>
            <a:endParaRPr lang="es-MX" dirty="0"/>
          </a:p>
        </p:txBody>
      </p:sp>
      <p:pic>
        <p:nvPicPr>
          <p:cNvPr id="7174" name="Picture 6" descr="http://handballspain2013.com/Content/Uploads/4669fptq-13439470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936" y="3589110"/>
            <a:ext cx="4392394"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91264" cy="5721499"/>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s-MX" sz="2000" dirty="0"/>
              <a:t>Por su </a:t>
            </a:r>
            <a:r>
              <a:rPr lang="es-MX" sz="2000" dirty="0" smtClean="0"/>
              <a:t>parte el teórico inglés Nicolás </a:t>
            </a:r>
            <a:r>
              <a:rPr lang="es-MX" sz="2000" dirty="0" err="1"/>
              <a:t>Mirzoeff</a:t>
            </a:r>
            <a:r>
              <a:rPr lang="es-MX" sz="2000" dirty="0"/>
              <a:t> señala </a:t>
            </a:r>
            <a:r>
              <a:rPr lang="es-MX" sz="2000" dirty="0" smtClean="0"/>
              <a:t>que  en la cultura visual </a:t>
            </a:r>
            <a:r>
              <a:rPr lang="es-MX" sz="2000" dirty="0"/>
              <a:t>además deben incorporarse otros elementos de la visualidad como la música, los gestos, el sonido.</a:t>
            </a:r>
          </a:p>
          <a:p>
            <a:pPr marL="0" indent="0">
              <a:buNone/>
            </a:pPr>
            <a:r>
              <a:rPr lang="es-MX" sz="2000" dirty="0" smtClean="0"/>
              <a:t>Desglosemos </a:t>
            </a:r>
            <a:r>
              <a:rPr lang="es-MX" sz="2000" dirty="0"/>
              <a:t>las dos palabras que estructuran el término  “cultura visual”.</a:t>
            </a:r>
          </a:p>
          <a:p>
            <a:pPr marL="0" indent="0">
              <a:buNone/>
            </a:pPr>
            <a:r>
              <a:rPr lang="es-MX" sz="2000" dirty="0"/>
              <a:t>Todas las actividades y pensamientos construidos por el hombre más allá de lo natural , que llevan finalmente a identificar grupos humanos, etnias o sociedades, es cultura. </a:t>
            </a:r>
            <a:endParaRPr lang="es-MX" sz="2000" dirty="0" smtClean="0"/>
          </a:p>
          <a:p>
            <a:pPr marL="0" indent="0">
              <a:buNone/>
            </a:pPr>
            <a:r>
              <a:rPr lang="es-MX" sz="2000" dirty="0"/>
              <a:t>Los autores  Walker, J.A; &amp; Chaplin, S, definen en su libro </a:t>
            </a:r>
            <a:r>
              <a:rPr lang="es-MX" sz="2000" b="1" i="1" dirty="0"/>
              <a:t>Una introducción a la cultura visual   </a:t>
            </a:r>
            <a:r>
              <a:rPr lang="es-MX" sz="2000" dirty="0"/>
              <a:t>“</a:t>
            </a:r>
            <a:r>
              <a:rPr lang="es-MX" sz="2000" i="1" dirty="0"/>
              <a:t>como lo que los humanos han hecho o han añadido a la naturaleza mediante su inventiva y trabajo” </a:t>
            </a:r>
            <a:r>
              <a:rPr lang="es-MX" sz="2000" dirty="0"/>
              <a:t>( </a:t>
            </a:r>
            <a:r>
              <a:rPr lang="es-MX" sz="2000" dirty="0" err="1"/>
              <a:t>pag</a:t>
            </a:r>
            <a:r>
              <a:rPr lang="es-MX" sz="2000" dirty="0"/>
              <a:t>. 23</a:t>
            </a:r>
            <a:r>
              <a:rPr lang="es-MX" sz="2000" dirty="0" smtClean="0"/>
              <a:t>).</a:t>
            </a:r>
          </a:p>
          <a:p>
            <a:pPr marL="0" indent="0">
              <a:buNone/>
            </a:pPr>
            <a:r>
              <a:rPr lang="es-MX" sz="2000" dirty="0"/>
              <a:t>Es así cómo cada elemento construido por y para el hombre, ya sea de carácter material o simbólico, es cultural, lo que sin embargo, y por poderoso que sea, no puede sustraerse  de las fuerzas   físicas de la naturaleza, es decir, que de todas maneras el desarrollo y avance o no de todas estas construcciones sociales, están supeditadas a los fenómenos naturales. </a:t>
            </a:r>
          </a:p>
          <a:p>
            <a:pPr marL="0" indent="0">
              <a:buNone/>
            </a:pPr>
            <a:endParaRPr lang="es-MX" sz="2000" dirty="0"/>
          </a:p>
          <a:p>
            <a:pPr marL="0" indent="0">
              <a:buNone/>
            </a:pPr>
            <a:endParaRPr lang="es-MX" dirty="0"/>
          </a:p>
        </p:txBody>
      </p:sp>
    </p:spTree>
    <p:extLst>
      <p:ext uri="{BB962C8B-B14F-4D97-AF65-F5344CB8AC3E}">
        <p14:creationId xmlns:p14="http://schemas.microsoft.com/office/powerpoint/2010/main" val="32546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91264" cy="5721499"/>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MX" sz="2000" dirty="0" smtClean="0"/>
              <a:t>De </a:t>
            </a:r>
            <a:r>
              <a:rPr lang="es-MX" sz="2000" dirty="0"/>
              <a:t>igual </a:t>
            </a:r>
            <a:r>
              <a:rPr lang="es-MX" sz="2000" dirty="0" smtClean="0"/>
              <a:t>manera </a:t>
            </a:r>
            <a:r>
              <a:rPr lang="es-MX" sz="2000" dirty="0"/>
              <a:t>es un concepto que se asocia </a:t>
            </a:r>
            <a:r>
              <a:rPr lang="es-MX" sz="2000" dirty="0" smtClean="0"/>
              <a:t>estrechamente  </a:t>
            </a:r>
            <a:r>
              <a:rPr lang="es-MX" sz="2000" dirty="0"/>
              <a:t>a la idea de  </a:t>
            </a:r>
            <a:r>
              <a:rPr lang="es-MX" sz="2000" i="1" dirty="0"/>
              <a:t>“civilización”</a:t>
            </a:r>
            <a:r>
              <a:rPr lang="es-MX" sz="2000" dirty="0"/>
              <a:t> por lo que, una sociedad civilizada se destaca por su sofisticación, su organización y sus valores. Sin embargo, aquí se pone en evidencia  la paradoja de cómo las sociedades llamadas </a:t>
            </a:r>
            <a:r>
              <a:rPr lang="es-MX" sz="2000" i="1" dirty="0"/>
              <a:t>más civilizadas </a:t>
            </a:r>
            <a:r>
              <a:rPr lang="es-MX" sz="2000" dirty="0"/>
              <a:t>con una reiterada frecuencia recurren precisamente a comportamientos contrarios a lo sofisticado, al generar situaciones que ponen en riesgo la vida del planeta como </a:t>
            </a:r>
            <a:r>
              <a:rPr lang="es-MX" sz="2000" dirty="0" smtClean="0"/>
              <a:t> las guerras</a:t>
            </a:r>
            <a:r>
              <a:rPr lang="es-MX" sz="2000" dirty="0"/>
              <a:t>, </a:t>
            </a:r>
            <a:r>
              <a:rPr lang="es-MX" sz="2000" dirty="0" smtClean="0"/>
              <a:t> la devastación  </a:t>
            </a:r>
            <a:r>
              <a:rPr lang="es-MX" sz="2000" dirty="0"/>
              <a:t>y </a:t>
            </a:r>
            <a:r>
              <a:rPr lang="es-MX" sz="2000" dirty="0" smtClean="0"/>
              <a:t> la muerte.</a:t>
            </a:r>
          </a:p>
          <a:p>
            <a:pPr marL="0" indent="0">
              <a:buNone/>
            </a:pPr>
            <a:r>
              <a:rPr lang="es-MX" sz="2000" dirty="0"/>
              <a:t>Las construcciones culturales pueden tener como base la industria, la tecnología, el comercio, y sobre ellas se erigen lo que llaman Walker, J.A; &amp; Chaplin, S,  como superestructuras, aquello que está ligado a cosas más intangibles o “espirituales” como pueden ser: las posturas filosóficas, las expresiones artísticas, la ciencia y la religión.   </a:t>
            </a:r>
            <a:endParaRPr lang="es-MX" sz="2000" dirty="0" smtClean="0"/>
          </a:p>
          <a:p>
            <a:pPr marL="0" indent="0">
              <a:buNone/>
            </a:pPr>
            <a:r>
              <a:rPr lang="es-MX" sz="2000" dirty="0"/>
              <a:t>También puede decirse de </a:t>
            </a:r>
            <a:r>
              <a:rPr lang="es-MX" sz="2000" i="1" dirty="0"/>
              <a:t>cultura </a:t>
            </a:r>
            <a:r>
              <a:rPr lang="es-MX" sz="2000" dirty="0"/>
              <a:t>como aquellas personas que por su educación, y su deseo de conocimiento alcanzan un nivel de perfección. Dicen los autores en mención : “ </a:t>
            </a:r>
            <a:r>
              <a:rPr lang="es-MX" sz="2000" i="1" dirty="0"/>
              <a:t>Para ellos, la cultura es la búsqueda de la perfección espiritual, el fomento de las mejores cualidades y facultades de la humanidad</a:t>
            </a:r>
            <a:r>
              <a:rPr lang="es-MX" sz="2000" dirty="0"/>
              <a:t>” ( </a:t>
            </a:r>
            <a:r>
              <a:rPr lang="es-MX" sz="2000" dirty="0" err="1"/>
              <a:t>pag</a:t>
            </a:r>
            <a:r>
              <a:rPr lang="es-MX" sz="2000" dirty="0"/>
              <a:t>. 25).</a:t>
            </a:r>
          </a:p>
          <a:p>
            <a:pPr marL="0" indent="0">
              <a:buNone/>
            </a:pPr>
            <a:endParaRPr lang="es-MX" sz="2000" dirty="0"/>
          </a:p>
          <a:p>
            <a:pPr marL="0" indent="0">
              <a:buNone/>
            </a:pPr>
            <a:endParaRPr lang="es-MX" sz="2000" dirty="0"/>
          </a:p>
        </p:txBody>
      </p:sp>
    </p:spTree>
    <p:extLst>
      <p:ext uri="{BB962C8B-B14F-4D97-AF65-F5344CB8AC3E}">
        <p14:creationId xmlns:p14="http://schemas.microsoft.com/office/powerpoint/2010/main" val="287107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anales.diariovasco.com/ocio/meca/fotos-beyonce-concierto-madrid/img/foto-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2952328" cy="44284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cyouthunion.org/esp/wp-content/uploads/2012/03/concursojovenesmodabeij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929" y="4005064"/>
            <a:ext cx="4830580" cy="24985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curiosidadesenlared.com/wp-content/uploads/2011/12/cirugia_estet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764704"/>
            <a:ext cx="2381250"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5157192"/>
            <a:ext cx="2952328" cy="923330"/>
          </a:xfrm>
          <a:prstGeom prst="rect">
            <a:avLst/>
          </a:prstGeom>
          <a:noFill/>
        </p:spPr>
        <p:txBody>
          <a:bodyPr wrap="square" rtlCol="0">
            <a:spAutoFit/>
          </a:bodyPr>
          <a:lstStyle/>
          <a:p>
            <a:r>
              <a:rPr lang="es-MX" dirty="0" smtClean="0"/>
              <a:t>Nuestra cultura visual, está enmarcada por   el culto a la belleza y  al  espectáculo,</a:t>
            </a:r>
            <a:endParaRPr lang="es-MX" dirty="0"/>
          </a:p>
        </p:txBody>
      </p:sp>
    </p:spTree>
    <p:extLst>
      <p:ext uri="{BB962C8B-B14F-4D97-AF65-F5344CB8AC3E}">
        <p14:creationId xmlns:p14="http://schemas.microsoft.com/office/powerpoint/2010/main" val="17936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19256" cy="5505475"/>
          </a:xfrm>
          <a:solidFill>
            <a:schemeClr val="accent1">
              <a:lumMod val="20000"/>
              <a:lumOff val="80000"/>
            </a:schemeClr>
          </a:solidFill>
        </p:spPr>
        <p:txBody>
          <a:bodyPr>
            <a:normAutofit/>
          </a:bodyPr>
          <a:lstStyle/>
          <a:p>
            <a:pPr marL="0" indent="0">
              <a:buNone/>
            </a:pPr>
            <a:r>
              <a:rPr lang="es-MX" sz="2000" dirty="0" smtClean="0"/>
              <a:t>Sin </a:t>
            </a:r>
            <a:r>
              <a:rPr lang="es-MX" sz="2000" dirty="0"/>
              <a:t>embargo esto podría considerarse </a:t>
            </a:r>
            <a:r>
              <a:rPr lang="es-MX" sz="2000" dirty="0" smtClean="0"/>
              <a:t>un pensamiento hermético,  </a:t>
            </a:r>
            <a:r>
              <a:rPr lang="es-MX" sz="2000" dirty="0"/>
              <a:t>pues como el mismo autor lo </a:t>
            </a:r>
            <a:r>
              <a:rPr lang="es-MX" sz="2000" dirty="0" smtClean="0"/>
              <a:t>menciona, </a:t>
            </a:r>
            <a:r>
              <a:rPr lang="es-MX" sz="2000" dirty="0"/>
              <a:t>muchos pensadores dirían que cualquier persona puede considerarse culta, y que esta es una concepción que está determinada por </a:t>
            </a:r>
            <a:r>
              <a:rPr lang="es-MX" sz="2000" dirty="0" smtClean="0"/>
              <a:t>el entorno </a:t>
            </a:r>
            <a:r>
              <a:rPr lang="es-MX" sz="2000" dirty="0"/>
              <a:t>social y cultural en donde se </a:t>
            </a:r>
            <a:r>
              <a:rPr lang="es-MX" sz="2000" dirty="0" smtClean="0"/>
              <a:t>genere</a:t>
            </a:r>
            <a:r>
              <a:rPr lang="es-MX" sz="2000" dirty="0"/>
              <a:t>.</a:t>
            </a:r>
          </a:p>
          <a:p>
            <a:pPr marL="0" indent="0">
              <a:buNone/>
            </a:pPr>
            <a:r>
              <a:rPr lang="es-MX" sz="2000" dirty="0" smtClean="0"/>
              <a:t>Ahora, como lo mencionábamos al inicio del escrito, una cultura visual está presente en cada una de las sociedades que han hecho parte del desarrollo humano. Hoy, este fenómeno reúne todas las miradas, porque se han conformado a su alrededor aspectos como el consumismo posmoderno, la globalización, </a:t>
            </a:r>
            <a:r>
              <a:rPr lang="es-MX" sz="2000" i="1" dirty="0" smtClean="0"/>
              <a:t>los </a:t>
            </a:r>
            <a:r>
              <a:rPr lang="es-MX" sz="2000" i="1" dirty="0" err="1" smtClean="0"/>
              <a:t>mass</a:t>
            </a:r>
            <a:r>
              <a:rPr lang="es-MX" sz="2000" i="1" dirty="0" smtClean="0"/>
              <a:t> media, </a:t>
            </a:r>
            <a:r>
              <a:rPr lang="es-MX" sz="2000" dirty="0" smtClean="0"/>
              <a:t>el espectáculo. </a:t>
            </a:r>
            <a:endParaRPr lang="es-MX" sz="2000" i="1" dirty="0"/>
          </a:p>
          <a:p>
            <a:pPr marL="0" indent="0">
              <a:buNone/>
            </a:pPr>
            <a:r>
              <a:rPr lang="es-MX" sz="2000" dirty="0"/>
              <a:t>Uno de los más renombrados estudiosos de la cultura visual  </a:t>
            </a:r>
            <a:r>
              <a:rPr lang="es-MX" sz="2000" dirty="0" smtClean="0"/>
              <a:t>Nicolás </a:t>
            </a:r>
            <a:r>
              <a:rPr lang="es-MX" sz="2000" dirty="0" err="1"/>
              <a:t>Mirzoeff</a:t>
            </a:r>
            <a:r>
              <a:rPr lang="es-MX" sz="2000" dirty="0"/>
              <a:t> en una entrevista realizada por Inés </a:t>
            </a:r>
            <a:r>
              <a:rPr lang="es-MX" sz="2000" dirty="0" err="1"/>
              <a:t>Dusell</a:t>
            </a:r>
            <a:r>
              <a:rPr lang="es-MX" sz="2000" dirty="0"/>
              <a:t> para </a:t>
            </a:r>
            <a:r>
              <a:rPr lang="es-MX" sz="2000" dirty="0" smtClean="0"/>
              <a:t>la publicación  </a:t>
            </a:r>
            <a:r>
              <a:rPr lang="es-MX" sz="2000" i="1" dirty="0"/>
              <a:t>Revista </a:t>
            </a:r>
            <a:r>
              <a:rPr lang="es-MX" sz="2000" i="1" dirty="0" smtClean="0"/>
              <a:t>Educativa</a:t>
            </a:r>
            <a:r>
              <a:rPr lang="es-MX" sz="2000" dirty="0" smtClean="0"/>
              <a:t>, </a:t>
            </a:r>
            <a:r>
              <a:rPr lang="es-MX" sz="2000" dirty="0"/>
              <a:t>se refiere a la cultura visual de esta manera</a:t>
            </a:r>
            <a:r>
              <a:rPr lang="es-MX" sz="2000" dirty="0" smtClean="0"/>
              <a:t>:</a:t>
            </a:r>
          </a:p>
          <a:p>
            <a:pPr marL="0" indent="0" algn="ctr">
              <a:buNone/>
            </a:pPr>
            <a:r>
              <a:rPr lang="es-MX" sz="2000" i="1" dirty="0"/>
              <a:t>“Por mi parte, creo que la cultura visual es una práctica que tiene que ver con los modos de ver, con las prácticas del mirar, con los sentidos del que llamamos el espectador, el o la que mira o ve. Y el objeto o la cosa que se mira puede ser o no ser un objeto de arte (…)”</a:t>
            </a:r>
            <a:endParaRPr lang="es-MX" sz="2000" dirty="0"/>
          </a:p>
          <a:p>
            <a:pPr marL="0" indent="0" algn="ctr">
              <a:buNone/>
            </a:pPr>
            <a:r>
              <a:rPr lang="es-MX" sz="1400" i="1" dirty="0"/>
              <a:t> ( Citado en Revista Educativa N.30 ,</a:t>
            </a:r>
            <a:r>
              <a:rPr lang="es-MX" sz="1400" i="1" dirty="0" err="1"/>
              <a:t>pag</a:t>
            </a:r>
            <a:r>
              <a:rPr lang="es-MX" sz="1400" i="1" dirty="0"/>
              <a:t>. 70)</a:t>
            </a:r>
            <a:endParaRPr lang="es-MX" sz="1400" dirty="0"/>
          </a:p>
          <a:p>
            <a:endParaRPr lang="es-MX" sz="1400" dirty="0"/>
          </a:p>
          <a:p>
            <a:pPr marL="0" indent="0">
              <a:buNone/>
            </a:pPr>
            <a:endParaRPr lang="es-MX" sz="2000" dirty="0"/>
          </a:p>
          <a:p>
            <a:pPr marL="0" indent="0">
              <a:buNone/>
            </a:pPr>
            <a:endParaRPr lang="es-MX" sz="2000" i="1" dirty="0"/>
          </a:p>
        </p:txBody>
      </p:sp>
    </p:spTree>
    <p:extLst>
      <p:ext uri="{BB962C8B-B14F-4D97-AF65-F5344CB8AC3E}">
        <p14:creationId xmlns:p14="http://schemas.microsoft.com/office/powerpoint/2010/main" val="250597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363272" cy="5721499"/>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0" indent="0" algn="ctr">
              <a:buNone/>
            </a:pPr>
            <a:r>
              <a:rPr lang="es-MX" dirty="0"/>
              <a:t>Hacemos a continuación, un breve acercamiento a  definiciones relacionadas con  la imagen  en el “ver” y “el mirar”.</a:t>
            </a:r>
          </a:p>
          <a:p>
            <a:pPr marL="0" indent="0" algn="ctr">
              <a:buNone/>
            </a:pPr>
            <a:endParaRPr lang="es-MX" b="1" dirty="0" smtClean="0"/>
          </a:p>
          <a:p>
            <a:pPr marL="0" indent="0" algn="ctr">
              <a:buNone/>
            </a:pPr>
            <a:r>
              <a:rPr lang="es-MX" b="1" dirty="0" smtClean="0"/>
              <a:t>El </a:t>
            </a:r>
            <a:r>
              <a:rPr lang="es-MX" b="1" dirty="0"/>
              <a:t>ver y la imagen.</a:t>
            </a:r>
            <a:endParaRPr lang="es-MX" dirty="0"/>
          </a:p>
          <a:p>
            <a:pPr marL="0" indent="0">
              <a:buNone/>
            </a:pPr>
            <a:r>
              <a:rPr lang="es-MX" dirty="0"/>
              <a:t>El acto de ver es una acción posible del ser humano tan cotidiana, que comúnmente no le otorgamos importancia significativa.</a:t>
            </a:r>
          </a:p>
          <a:p>
            <a:pPr marL="0" indent="0">
              <a:buNone/>
            </a:pPr>
            <a:r>
              <a:rPr lang="es-MX" dirty="0"/>
              <a:t>Las formas se establecen en el mundo real, a través de un elemento en apariencia básico como es la línea</a:t>
            </a:r>
            <a:r>
              <a:rPr lang="es-MX" dirty="0" smtClean="0"/>
              <a:t>, la cual provee de contorno a los objetos, se añade a ello, el </a:t>
            </a:r>
            <a:r>
              <a:rPr lang="es-MX" dirty="0" err="1" smtClean="0"/>
              <a:t>volúmen</a:t>
            </a:r>
            <a:r>
              <a:rPr lang="es-MX" dirty="0"/>
              <a:t> </a:t>
            </a:r>
            <a:r>
              <a:rPr lang="es-MX" dirty="0" smtClean="0"/>
              <a:t>lo que nos permite observar las cosas con características tridimensionales, y el color, como un elemento se gran significancia en el fenómeno visual.</a:t>
            </a:r>
          </a:p>
          <a:p>
            <a:pPr marL="0" indent="0">
              <a:buNone/>
            </a:pPr>
            <a:r>
              <a:rPr lang="es-MX" dirty="0" smtClean="0"/>
              <a:t>Las </a:t>
            </a:r>
            <a:r>
              <a:rPr lang="es-MX" dirty="0"/>
              <a:t>imágenes que interpreta nuestro cerebro, están directamente relacionadas con el proceso fisiológico y natural de </a:t>
            </a:r>
            <a:r>
              <a:rPr lang="es-MX" i="1" dirty="0"/>
              <a:t>ver</a:t>
            </a:r>
            <a:r>
              <a:rPr lang="es-MX" dirty="0"/>
              <a:t>, pero como lo afirma Josep M. Catalá, es un </a:t>
            </a:r>
            <a:r>
              <a:rPr lang="es-MX" dirty="0" smtClean="0"/>
              <a:t>desarrollo </a:t>
            </a:r>
            <a:r>
              <a:rPr lang="es-MX" dirty="0"/>
              <a:t>que debe escindirse </a:t>
            </a:r>
            <a:r>
              <a:rPr lang="es-MX" dirty="0" smtClean="0"/>
              <a:t> </a:t>
            </a:r>
            <a:r>
              <a:rPr lang="es-MX" dirty="0"/>
              <a:t>en dos funciones</a:t>
            </a:r>
            <a:r>
              <a:rPr lang="es-MX" i="1" dirty="0"/>
              <a:t> fenomenológicas </a:t>
            </a:r>
            <a:r>
              <a:rPr lang="es-MX" dirty="0"/>
              <a:t>diferenciadas  así :</a:t>
            </a:r>
            <a:r>
              <a:rPr lang="es-MX" i="1" dirty="0"/>
              <a:t> </a:t>
            </a:r>
            <a:endParaRPr lang="es-MX" i="1" dirty="0" smtClean="0"/>
          </a:p>
          <a:p>
            <a:pPr marL="0" indent="0">
              <a:buNone/>
            </a:pPr>
            <a:endParaRPr lang="es-MX" dirty="0"/>
          </a:p>
          <a:p>
            <a:pPr marL="0" indent="0" algn="ctr">
              <a:buNone/>
            </a:pPr>
            <a:r>
              <a:rPr lang="es-MX" i="1" dirty="0" smtClean="0"/>
              <a:t>“Una </a:t>
            </a:r>
            <a:r>
              <a:rPr lang="es-MX" i="1" dirty="0"/>
              <a:t>que proyecta  la visión hacia el exterior, que la amplía con una acción voluntaria y una capacidad aprendida, y otra que se dirige hacia el interior y por la que los elementos captados por la visión se convierten en factores  realmente </a:t>
            </a:r>
            <a:r>
              <a:rPr lang="es-MX" dirty="0"/>
              <a:t>visibles </a:t>
            </a:r>
            <a:r>
              <a:rPr lang="es-MX" i="1" dirty="0"/>
              <a:t> en el seno de mecanismos complejos que van desde los dispositivos esenciales  de la cognición hasta los procedimientos simbólicos de la cultura, pasando por terrenos que corresponden más estrictamente a la </a:t>
            </a:r>
            <a:r>
              <a:rPr lang="es-MX" i="1" dirty="0" smtClean="0"/>
              <a:t>psicología”(Catalá</a:t>
            </a:r>
            <a:r>
              <a:rPr lang="es-MX" i="1" dirty="0"/>
              <a:t>, </a:t>
            </a:r>
            <a:r>
              <a:rPr lang="es-MX" i="1" dirty="0" err="1"/>
              <a:t>pag</a:t>
            </a:r>
            <a:r>
              <a:rPr lang="es-MX" i="1" dirty="0"/>
              <a:t>. 199)</a:t>
            </a:r>
            <a:r>
              <a:rPr lang="es-MX" dirty="0"/>
              <a:t>.</a:t>
            </a:r>
          </a:p>
          <a:p>
            <a:pPr marL="0" indent="0">
              <a:buNone/>
            </a:pPr>
            <a:endParaRPr lang="es-MX" dirty="0"/>
          </a:p>
        </p:txBody>
      </p:sp>
    </p:spTree>
    <p:extLst>
      <p:ext uri="{BB962C8B-B14F-4D97-AF65-F5344CB8AC3E}">
        <p14:creationId xmlns:p14="http://schemas.microsoft.com/office/powerpoint/2010/main" val="271449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a:xfrm>
            <a:off x="611560" y="836712"/>
            <a:ext cx="8280920" cy="5256584"/>
          </a:xfrm>
          <a:prstGeom prst="rect">
            <a:avLst/>
          </a:prstGeom>
        </p:spPr>
      </p:pic>
      <p:sp>
        <p:nvSpPr>
          <p:cNvPr id="3" name="2 CuadroTexto"/>
          <p:cNvSpPr txBox="1"/>
          <p:nvPr/>
        </p:nvSpPr>
        <p:spPr>
          <a:xfrm>
            <a:off x="1403648" y="620688"/>
            <a:ext cx="4032448" cy="830997"/>
          </a:xfrm>
          <a:prstGeom prst="rect">
            <a:avLst/>
          </a:prstGeom>
          <a:noFill/>
        </p:spPr>
        <p:txBody>
          <a:bodyPr wrap="square" rtlCol="0">
            <a:spAutoFit/>
          </a:bodyPr>
          <a:lstStyle/>
          <a:p>
            <a:pPr algn="ctr"/>
            <a:r>
              <a:rPr lang="es-MX" sz="2400" dirty="0" smtClean="0"/>
              <a:t>El “ver” debe entenderse en dos procesos básicos</a:t>
            </a:r>
            <a:r>
              <a:rPr lang="es-MX" dirty="0" smtClean="0"/>
              <a:t>: </a:t>
            </a:r>
            <a:endParaRPr lang="es-MX" dirty="0"/>
          </a:p>
        </p:txBody>
      </p:sp>
    </p:spTree>
    <p:extLst>
      <p:ext uri="{BB962C8B-B14F-4D97-AF65-F5344CB8AC3E}">
        <p14:creationId xmlns:p14="http://schemas.microsoft.com/office/powerpoint/2010/main" val="406288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147248" cy="5505475"/>
          </a:xfrm>
          <a:solidFill>
            <a:schemeClr val="accent1">
              <a:lumMod val="20000"/>
              <a:lumOff val="80000"/>
            </a:schemeClr>
          </a:solidFill>
        </p:spPr>
        <p:txBody>
          <a:bodyPr>
            <a:normAutofit/>
          </a:bodyPr>
          <a:lstStyle/>
          <a:p>
            <a:pPr marL="0" indent="0">
              <a:buNone/>
            </a:pPr>
            <a:r>
              <a:rPr lang="es-MX" sz="2000" dirty="0" smtClean="0"/>
              <a:t>Observamos </a:t>
            </a:r>
            <a:r>
              <a:rPr lang="es-MX" sz="2000" dirty="0"/>
              <a:t>en el apartado anterior, de qué manera se constituyen los objetos visibles y cómo estos no pueden asociarse únicamente al acto fisiológico de ver, si no que de forma </a:t>
            </a:r>
            <a:r>
              <a:rPr lang="es-MX" sz="2000" dirty="0" smtClean="0"/>
              <a:t>necesaria, </a:t>
            </a:r>
            <a:r>
              <a:rPr lang="es-MX" sz="2000" dirty="0"/>
              <a:t>este </a:t>
            </a:r>
            <a:r>
              <a:rPr lang="es-MX" sz="2000" dirty="0" smtClean="0"/>
              <a:t>suceso unido </a:t>
            </a:r>
            <a:r>
              <a:rPr lang="es-MX" sz="2000" dirty="0"/>
              <a:t>al sentido de la vista, se interioriza de manera estrecha con el contexto cognitivo  y los símbolos socio culturales a los  que estemos </a:t>
            </a:r>
            <a:r>
              <a:rPr lang="es-MX" sz="2000" dirty="0" smtClean="0"/>
              <a:t>adscritos.</a:t>
            </a:r>
          </a:p>
          <a:p>
            <a:pPr marL="0" indent="0">
              <a:buNone/>
            </a:pPr>
            <a:r>
              <a:rPr lang="es-MX" sz="2000" dirty="0" smtClean="0"/>
              <a:t>En </a:t>
            </a:r>
            <a:r>
              <a:rPr lang="es-MX" sz="2000" dirty="0"/>
              <a:t>relación a esto, para Lacan por ejemplo, es el espacio del símbolo  el que da consistencia a lo real , por lo que nada existe antes de entrar en el mundo de lo simbólico, lo cual demarca dos características: configuración y configuración simbolizada ( Catalá, p. 269</a:t>
            </a:r>
            <a:r>
              <a:rPr lang="es-MX" sz="2000" dirty="0" smtClean="0"/>
              <a:t>).</a:t>
            </a:r>
            <a:r>
              <a:rPr lang="es-MX" sz="2000" dirty="0"/>
              <a:t> </a:t>
            </a:r>
          </a:p>
          <a:p>
            <a:pPr marL="0" indent="0">
              <a:buNone/>
            </a:pPr>
            <a:r>
              <a:rPr lang="es-MX" sz="2000" dirty="0"/>
              <a:t>El fenómeno de la cultura dada por lo visual, también ha sido claramente marcado y reforzado por la influencia de los </a:t>
            </a:r>
            <a:r>
              <a:rPr lang="es-MX" sz="2000" i="1" dirty="0" err="1"/>
              <a:t>mass</a:t>
            </a:r>
            <a:r>
              <a:rPr lang="es-MX" sz="2000" i="1" dirty="0"/>
              <a:t>- media</a:t>
            </a:r>
            <a:r>
              <a:rPr lang="es-MX" sz="2000" dirty="0"/>
              <a:t> , Santos </a:t>
            </a:r>
            <a:r>
              <a:rPr lang="es-MX" sz="2000" dirty="0" err="1"/>
              <a:t>Zunzunegui</a:t>
            </a:r>
            <a:r>
              <a:rPr lang="es-MX" sz="2000" dirty="0"/>
              <a:t>, en su libro  </a:t>
            </a:r>
            <a:r>
              <a:rPr lang="es-MX" sz="2000" b="1" i="1" dirty="0"/>
              <a:t>Pensar la Imagen</a:t>
            </a:r>
            <a:r>
              <a:rPr lang="es-MX" sz="2000" dirty="0"/>
              <a:t>, enfatiza en la relevancia que han tenido los medios tecnológicos para que lo visual se enmarque de manera tan contundente en las sociedades actuales, y en este </a:t>
            </a:r>
            <a:r>
              <a:rPr lang="es-MX" sz="2000" dirty="0" smtClean="0"/>
              <a:t>punto, añade </a:t>
            </a:r>
            <a:r>
              <a:rPr lang="es-MX" sz="2000" dirty="0"/>
              <a:t>refiriéndose a lo que caracteriza el poder en los medios : </a:t>
            </a:r>
            <a:r>
              <a:rPr lang="es-MX" sz="2000" dirty="0" smtClean="0"/>
              <a:t>“</a:t>
            </a:r>
            <a:r>
              <a:rPr lang="es-MX" sz="2000" i="1" dirty="0" smtClean="0"/>
              <a:t>su </a:t>
            </a:r>
            <a:r>
              <a:rPr lang="es-MX" sz="2000" i="1" dirty="0"/>
              <a:t>carácter de inmediatez, su apariencia de reflejo especular de la realidad, de duplicación de esta </a:t>
            </a:r>
            <a:r>
              <a:rPr lang="es-MX" sz="2000" i="1" dirty="0" smtClean="0"/>
              <a:t>última.”</a:t>
            </a:r>
            <a:r>
              <a:rPr lang="es-MX" sz="2000" dirty="0" smtClean="0"/>
              <a:t> </a:t>
            </a:r>
            <a:r>
              <a:rPr lang="es-MX" sz="2000" dirty="0"/>
              <a:t>( </a:t>
            </a:r>
            <a:r>
              <a:rPr lang="es-MX" sz="2000" dirty="0" err="1"/>
              <a:t>pag</a:t>
            </a:r>
            <a:r>
              <a:rPr lang="es-MX" sz="2000" dirty="0"/>
              <a:t>. 21).</a:t>
            </a:r>
          </a:p>
          <a:p>
            <a:pPr marL="0" indent="0">
              <a:buNone/>
            </a:pPr>
            <a:endParaRPr lang="es-MX" sz="2000" dirty="0"/>
          </a:p>
        </p:txBody>
      </p:sp>
    </p:spTree>
    <p:extLst>
      <p:ext uri="{BB962C8B-B14F-4D97-AF65-F5344CB8AC3E}">
        <p14:creationId xmlns:p14="http://schemas.microsoft.com/office/powerpoint/2010/main" val="196879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91264" cy="5577483"/>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s-MX" sz="2000" dirty="0" smtClean="0"/>
              <a:t>En este sentido, muchos de los teóricos estudiosos de la imagen, están de acuerdo en decir que la imagen es uno de los fenómenos cognitivos más eficaces en el desarrollo del ser humano.</a:t>
            </a:r>
          </a:p>
          <a:p>
            <a:pPr marL="0" indent="0">
              <a:buNone/>
            </a:pPr>
            <a:r>
              <a:rPr lang="es-MX" sz="2000" dirty="0" smtClean="0"/>
              <a:t>Muchos son los ejemplos que pueden reforzar esta afirmación. Las formas de las cosas pueden ser reconocibles en cualquier lugar del mundo de la misma manera, así tengan unos diversos. La forma de una manzana es igual en cualquier lugar del mundo y así mismo se reconoce.  Una persona que se encuentre en un país extranjero y desconozca  el idioma de dicho país, puede lograr comunicarse a través de una imagen y así conseguir transmitir su necesidad.  Las imágenes de las grandes multinacionales como Coca Cola, Mc </a:t>
            </a:r>
            <a:r>
              <a:rPr lang="es-MX" sz="2000" dirty="0" err="1" smtClean="0"/>
              <a:t>Donald´s</a:t>
            </a:r>
            <a:r>
              <a:rPr lang="es-MX" sz="2000" dirty="0" smtClean="0"/>
              <a:t>,  recorren el mundo sin importar el idioma y son reconocidas por todos los públicos. </a:t>
            </a:r>
          </a:p>
          <a:p>
            <a:pPr marL="0" indent="0">
              <a:buNone/>
            </a:pPr>
            <a:r>
              <a:rPr lang="es-MX" sz="2000" dirty="0" smtClean="0"/>
              <a:t>La historia de las prácticas ilustrativas también dan cuenta de la efectividad de la imagen en las distintas sociedades.  Los libros educativos generalmente están acompañados de imágenes que refuerzan el escrito, y así mismo,  la literatura que está dirigida a los niños,  ha involucrado la imagen desde el siglo XVI con el  pedagogo polaco </a:t>
            </a:r>
            <a:r>
              <a:rPr lang="es-MX" sz="2000" dirty="0" err="1" smtClean="0"/>
              <a:t>Comennius</a:t>
            </a:r>
            <a:r>
              <a:rPr lang="es-MX" sz="2000" dirty="0" smtClean="0"/>
              <a:t>, quién  entendió su importancia y fue el primer escritor que ilustró sus libros para el público infantil.</a:t>
            </a:r>
            <a:endParaRPr lang="es-MX" sz="2000" dirty="0"/>
          </a:p>
        </p:txBody>
      </p:sp>
    </p:spTree>
    <p:extLst>
      <p:ext uri="{BB962C8B-B14F-4D97-AF65-F5344CB8AC3E}">
        <p14:creationId xmlns:p14="http://schemas.microsoft.com/office/powerpoint/2010/main" val="46636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661648" cy="6182147"/>
          </a:xfrm>
          <a:solidFill>
            <a:schemeClr val="accent1">
              <a:lumMod val="20000"/>
              <a:lumOff val="80000"/>
            </a:schemeClr>
          </a:solidFill>
        </p:spPr>
        <p:txBody>
          <a:bodyPr>
            <a:normAutofit fontScale="62500" lnSpcReduction="20000"/>
          </a:bodyPr>
          <a:lstStyle/>
          <a:p>
            <a:pPr marL="0" indent="0" algn="ctr">
              <a:buNone/>
            </a:pPr>
            <a:r>
              <a:rPr lang="es-MX" b="1" dirty="0"/>
              <a:t>ESTUDIANTE</a:t>
            </a:r>
            <a:endParaRPr lang="es-MX" dirty="0"/>
          </a:p>
          <a:p>
            <a:pPr marL="0" indent="0" algn="ctr">
              <a:buNone/>
            </a:pPr>
            <a:r>
              <a:rPr lang="es-MX" dirty="0"/>
              <a:t>María Isabel Duque </a:t>
            </a:r>
            <a:r>
              <a:rPr lang="es-MX" dirty="0" smtClean="0"/>
              <a:t>Cárdenas</a:t>
            </a:r>
          </a:p>
          <a:p>
            <a:pPr marL="0" indent="0" algn="ctr">
              <a:buNone/>
            </a:pPr>
            <a:r>
              <a:rPr lang="es-MX" dirty="0" smtClean="0"/>
              <a:t> </a:t>
            </a:r>
            <a:r>
              <a:rPr lang="es-MX" dirty="0"/>
              <a:t># ID. </a:t>
            </a:r>
            <a:r>
              <a:rPr lang="es-MX" dirty="0" smtClean="0"/>
              <a:t>51.808.231</a:t>
            </a:r>
          </a:p>
          <a:p>
            <a:pPr marL="0" indent="0" algn="ctr">
              <a:buNone/>
            </a:pPr>
            <a:r>
              <a:rPr lang="es-MX" dirty="0"/>
              <a:t>  </a:t>
            </a:r>
          </a:p>
          <a:p>
            <a:pPr marL="0" indent="0" algn="ctr">
              <a:buNone/>
            </a:pPr>
            <a:r>
              <a:rPr lang="es-MX" b="1" dirty="0"/>
              <a:t>NOMBRE DEL CURSO:</a:t>
            </a:r>
            <a:endParaRPr lang="es-MX" dirty="0"/>
          </a:p>
          <a:p>
            <a:pPr marL="0" indent="0" algn="ctr">
              <a:buNone/>
            </a:pPr>
            <a:r>
              <a:rPr lang="es-MX" dirty="0"/>
              <a:t>FASE II- ASIGNATURAS DEL PLAN DE ESTUDIOS</a:t>
            </a:r>
          </a:p>
          <a:p>
            <a:pPr marL="0" indent="0" algn="ctr">
              <a:buNone/>
            </a:pPr>
            <a:r>
              <a:rPr lang="es-MX" dirty="0"/>
              <a:t>CULTURA </a:t>
            </a:r>
            <a:r>
              <a:rPr lang="es-MX" dirty="0" smtClean="0"/>
              <a:t>VISUAL</a:t>
            </a:r>
          </a:p>
          <a:p>
            <a:pPr marL="0" indent="0" algn="ctr">
              <a:buNone/>
            </a:pPr>
            <a:endParaRPr lang="es-MX" b="1" dirty="0" smtClean="0"/>
          </a:p>
          <a:p>
            <a:pPr marL="0" indent="0" algn="ctr">
              <a:buNone/>
            </a:pPr>
            <a:r>
              <a:rPr lang="es-MX" b="1" dirty="0" smtClean="0"/>
              <a:t>ASESORA</a:t>
            </a:r>
          </a:p>
          <a:p>
            <a:pPr marL="0" indent="0" algn="ctr">
              <a:buNone/>
            </a:pPr>
            <a:r>
              <a:rPr lang="es-MX" dirty="0" smtClean="0"/>
              <a:t>Miriam Garibaldi</a:t>
            </a:r>
            <a:endParaRPr lang="es-MX" dirty="0"/>
          </a:p>
          <a:p>
            <a:pPr marL="0" indent="0" algn="ctr">
              <a:buNone/>
            </a:pPr>
            <a:r>
              <a:rPr lang="es-MX" dirty="0"/>
              <a:t> </a:t>
            </a:r>
          </a:p>
          <a:p>
            <a:pPr marL="0" indent="0" algn="ctr">
              <a:buNone/>
            </a:pPr>
            <a:r>
              <a:rPr lang="es-MX" dirty="0"/>
              <a:t> </a:t>
            </a:r>
          </a:p>
          <a:p>
            <a:pPr marL="0" indent="0" algn="ctr">
              <a:buNone/>
            </a:pPr>
            <a:r>
              <a:rPr lang="es-MX" b="1" dirty="0"/>
              <a:t>FECHA:</a:t>
            </a:r>
            <a:endParaRPr lang="es-MX" dirty="0"/>
          </a:p>
          <a:p>
            <a:pPr marL="0" indent="0" algn="ctr">
              <a:buNone/>
            </a:pPr>
            <a:r>
              <a:rPr lang="es-MX" dirty="0"/>
              <a:t>Junio 7 de 2013</a:t>
            </a:r>
          </a:p>
          <a:p>
            <a:pPr marL="0" indent="0" algn="ctr">
              <a:buNone/>
            </a:pPr>
            <a:r>
              <a:rPr lang="es-MX" b="1" dirty="0"/>
              <a:t>LUGAR:</a:t>
            </a:r>
            <a:endParaRPr lang="es-MX" dirty="0"/>
          </a:p>
          <a:p>
            <a:pPr marL="0" indent="0" algn="ctr">
              <a:buNone/>
            </a:pPr>
            <a:r>
              <a:rPr lang="es-MX" dirty="0"/>
              <a:t>Bogotá- Colombia</a:t>
            </a:r>
          </a:p>
          <a:p>
            <a:pPr marL="0" indent="0" algn="ctr">
              <a:buNone/>
            </a:pPr>
            <a:r>
              <a:rPr lang="es-MX" dirty="0" err="1"/>
              <a:t>Atlantic</a:t>
            </a:r>
            <a:r>
              <a:rPr lang="es-MX" dirty="0"/>
              <a:t> International </a:t>
            </a:r>
            <a:r>
              <a:rPr lang="es-MX" dirty="0" err="1"/>
              <a:t>University</a:t>
            </a:r>
            <a:endParaRPr lang="es-MX" dirty="0"/>
          </a:p>
          <a:p>
            <a:pPr marL="0" indent="0">
              <a:buNone/>
            </a:pPr>
            <a:r>
              <a:rPr lang="es-MX" dirty="0"/>
              <a:t> </a:t>
            </a:r>
          </a:p>
          <a:p>
            <a:pPr marL="0" indent="0">
              <a:buNone/>
            </a:pPr>
            <a:r>
              <a:rPr lang="es-MX" dirty="0"/>
              <a:t> </a:t>
            </a:r>
          </a:p>
          <a:p>
            <a:endParaRPr lang="es-MX" dirty="0"/>
          </a:p>
          <a:p>
            <a:endParaRPr lang="es-MX" dirty="0"/>
          </a:p>
        </p:txBody>
      </p:sp>
    </p:spTree>
    <p:extLst>
      <p:ext uri="{BB962C8B-B14F-4D97-AF65-F5344CB8AC3E}">
        <p14:creationId xmlns:p14="http://schemas.microsoft.com/office/powerpoint/2010/main" val="74972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363272" cy="5721499"/>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MX" sz="2000" dirty="0" smtClean="0"/>
              <a:t>Actualmente los medios tecnológicos y la velocidad de las redes han permitido que el alcance de la imagen sea contundente e inimaginable. Esto se ha unido a la locura del mundo posmoderno por el consumo, </a:t>
            </a:r>
            <a:r>
              <a:rPr lang="es-MX" sz="2000" dirty="0"/>
              <a:t>t</a:t>
            </a:r>
            <a:r>
              <a:rPr lang="es-MX" sz="2000" dirty="0" smtClean="0"/>
              <a:t>odo se vende a través de la imagen y a través de los medios. Son dos energías poderosas que dominan el accionar del ser humano actual. </a:t>
            </a:r>
          </a:p>
          <a:p>
            <a:pPr marL="0" indent="0">
              <a:buNone/>
            </a:pPr>
            <a:r>
              <a:rPr lang="es-MX" sz="2000" dirty="0" err="1" smtClean="0"/>
              <a:t>Mirzoeff</a:t>
            </a:r>
            <a:r>
              <a:rPr lang="es-MX" sz="2000" dirty="0" smtClean="0"/>
              <a:t> </a:t>
            </a:r>
            <a:r>
              <a:rPr lang="es-MX" sz="2000" dirty="0"/>
              <a:t>señala que la imagen digital se caracteriza por su ausencia física, y a diferencia del cine y la fotografía no necesita de una realidad, nos invita a una realidad paradójica porque es inexistente</a:t>
            </a:r>
            <a:r>
              <a:rPr lang="es-MX" sz="2000" dirty="0" smtClean="0"/>
              <a:t>.</a:t>
            </a:r>
            <a:endParaRPr lang="es-MX" sz="2000" dirty="0"/>
          </a:p>
        </p:txBody>
      </p:sp>
    </p:spTree>
    <p:extLst>
      <p:ext uri="{BB962C8B-B14F-4D97-AF65-F5344CB8AC3E}">
        <p14:creationId xmlns:p14="http://schemas.microsoft.com/office/powerpoint/2010/main" val="290904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19256" cy="5577483"/>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lgn="ctr">
              <a:buNone/>
            </a:pPr>
            <a:r>
              <a:rPr lang="es-MX" dirty="0" smtClean="0"/>
              <a:t>CONCLUSIONES</a:t>
            </a:r>
          </a:p>
          <a:p>
            <a:pPr marL="0" indent="0">
              <a:buNone/>
            </a:pPr>
            <a:r>
              <a:rPr lang="es-MX" sz="2000" dirty="0"/>
              <a:t>Las disímiles culturas visuales ( ya hablamos que no hay una sola), se encuentran sujetas a un principio básico que </a:t>
            </a:r>
            <a:r>
              <a:rPr lang="es-MX" sz="2000" dirty="0" err="1"/>
              <a:t>sÍ</a:t>
            </a:r>
            <a:r>
              <a:rPr lang="es-MX" sz="2000" dirty="0"/>
              <a:t> es unilateral a cualquier ser humano y que se da a partir de la acción fisiológica del ver.  Partiendo de allí, entran en conjunción  aspectos que van más allá de lo orgánico y funcional, para unirse a la manera como </a:t>
            </a:r>
            <a:r>
              <a:rPr lang="es-MX" sz="2000" i="1" dirty="0"/>
              <a:t>“ vemos” o “miramos”</a:t>
            </a:r>
            <a:r>
              <a:rPr lang="es-MX" sz="2000" dirty="0"/>
              <a:t> cuando a una imagen le otorgamos sentido, simbolismo y llevamos a cabo asociaciones y/o relaciones.</a:t>
            </a:r>
          </a:p>
          <a:p>
            <a:pPr marL="0" indent="0">
              <a:buNone/>
            </a:pPr>
            <a:r>
              <a:rPr lang="es-MX" sz="2000" dirty="0" smtClean="0"/>
              <a:t>Hablamos de cultura visual en cualquier etapa del desarrollo social  humano. Las diferencias existen únicamente por los conceptos dados a las imágenes o sus relaciones con el espectador.  En la actualidad, este es un fenómeno que ha cobrado una gran importancia por diversos factores:</a:t>
            </a:r>
          </a:p>
          <a:p>
            <a:pPr marL="0" indent="0" algn="ctr">
              <a:buNone/>
            </a:pPr>
            <a:r>
              <a:rPr lang="es-MX" sz="2000" i="1" dirty="0" smtClean="0"/>
              <a:t>-Pertenecemos a una era de la visualidad.</a:t>
            </a:r>
          </a:p>
          <a:p>
            <a:pPr marL="0" indent="0" algn="ctr">
              <a:buNone/>
            </a:pPr>
            <a:r>
              <a:rPr lang="es-MX" sz="2000" i="1" dirty="0" smtClean="0"/>
              <a:t>-La globalización lo potencia.</a:t>
            </a:r>
          </a:p>
          <a:p>
            <a:pPr marL="0" indent="0" algn="ctr">
              <a:buNone/>
            </a:pPr>
            <a:r>
              <a:rPr lang="es-MX" sz="2000" i="1" dirty="0" smtClean="0"/>
              <a:t>-Las herramientas tecnológicas actuales permiten que la imagen  llegue a cualquier parte del mundo, en cualquier momento. No hay límite de espacio ni de tiempo.</a:t>
            </a:r>
          </a:p>
          <a:p>
            <a:pPr marL="0" indent="0" algn="ctr">
              <a:buNone/>
            </a:pPr>
            <a:r>
              <a:rPr lang="es-MX" sz="2000" i="1" dirty="0" smtClean="0"/>
              <a:t>El consumismo posmoderno </a:t>
            </a:r>
          </a:p>
          <a:p>
            <a:pPr marL="0" indent="0" algn="ctr">
              <a:buNone/>
            </a:pPr>
            <a:r>
              <a:rPr lang="es-MX" sz="2000" i="1" dirty="0" smtClean="0"/>
              <a:t>El espectáculo </a:t>
            </a:r>
          </a:p>
          <a:p>
            <a:pPr marL="0" indent="0">
              <a:buNone/>
            </a:pPr>
            <a:r>
              <a:rPr lang="es-MX" sz="2000" dirty="0" smtClean="0"/>
              <a:t>A lo anterior deben añadirse  factores relacionados con el contexto social, la raza, el género,  que permiten  que la cultura visual no sea homogénea, si no que tiene características </a:t>
            </a:r>
            <a:r>
              <a:rPr lang="es-MX" sz="2000" dirty="0" err="1" smtClean="0"/>
              <a:t>rizomáticas</a:t>
            </a:r>
            <a:r>
              <a:rPr lang="es-MX" sz="2000" dirty="0" smtClean="0"/>
              <a:t>, en donde se observan aspectos variables, no únicos ni rectilíneos.</a:t>
            </a:r>
          </a:p>
          <a:p>
            <a:pPr marL="0" indent="0">
              <a:buNone/>
            </a:pPr>
            <a:endParaRPr lang="es-MX" sz="2000" dirty="0" smtClean="0"/>
          </a:p>
          <a:p>
            <a:pPr marL="0" indent="0" algn="ctr">
              <a:buNone/>
            </a:pPr>
            <a:endParaRPr lang="es-MX" sz="2000" i="1" dirty="0" smtClean="0"/>
          </a:p>
          <a:p>
            <a:pPr marL="0" indent="0">
              <a:buNone/>
            </a:pPr>
            <a:endParaRPr lang="es-MX" sz="2000" i="1" dirty="0"/>
          </a:p>
        </p:txBody>
      </p:sp>
    </p:spTree>
    <p:extLst>
      <p:ext uri="{BB962C8B-B14F-4D97-AF65-F5344CB8AC3E}">
        <p14:creationId xmlns:p14="http://schemas.microsoft.com/office/powerpoint/2010/main" val="406936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19256" cy="5649491"/>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MX" sz="2000" dirty="0" smtClean="0"/>
              <a:t>Para  la cultura visual, vale la pena hacer un marco diferencial con la historia o demás disciplinas asociadas al arte, pues  ésta no está sujeta a estructuras cerradas o únicas, sino que por el contrario, su desarrollo se enmarca en disímiles aspectos y disciplinas. Es multidisciplinar. (</a:t>
            </a:r>
            <a:r>
              <a:rPr lang="es-MX" sz="2000" dirty="0" err="1" smtClean="0"/>
              <a:t>Duncum</a:t>
            </a:r>
            <a:r>
              <a:rPr lang="es-MX" sz="2000" dirty="0" smtClean="0"/>
              <a:t> (2001</a:t>
            </a:r>
            <a:r>
              <a:rPr lang="es-MX" sz="2000" dirty="0"/>
              <a:t>, p. </a:t>
            </a:r>
            <a:r>
              <a:rPr lang="es-MX" sz="2000" dirty="0" smtClean="0"/>
              <a:t>103-104) citado en: Hernández 2005).</a:t>
            </a:r>
          </a:p>
          <a:p>
            <a:pPr marL="0" indent="0">
              <a:buNone/>
            </a:pPr>
            <a:r>
              <a:rPr lang="es-MX" sz="2000" dirty="0" smtClean="0"/>
              <a:t>Así, la cultura visual, es un conglomerado de interacciones complejas que se relacionan  entre sí: contexto social, raza, género, identidad sexual, religión, que se abordan a su vez </a:t>
            </a:r>
            <a:r>
              <a:rPr lang="es-MX" sz="2000" dirty="0"/>
              <a:t> </a:t>
            </a:r>
            <a:r>
              <a:rPr lang="es-MX" sz="2000" dirty="0" smtClean="0"/>
              <a:t>en disciplinas igualmente disímiles ( aunque cercanas) como la historia, la antropología, la sociología, </a:t>
            </a:r>
            <a:r>
              <a:rPr lang="es-MX" sz="2000" dirty="0" err="1" smtClean="0"/>
              <a:t>etc</a:t>
            </a:r>
            <a:r>
              <a:rPr lang="es-MX" sz="2000" dirty="0" smtClean="0"/>
              <a:t>,  característica que difícilmente puede llevarnos significados únicos. </a:t>
            </a:r>
          </a:p>
          <a:p>
            <a:pPr marL="0" indent="0">
              <a:buNone/>
            </a:pPr>
            <a:endParaRPr lang="es-MX" sz="2000" dirty="0"/>
          </a:p>
        </p:txBody>
      </p:sp>
    </p:spTree>
    <p:extLst>
      <p:ext uri="{BB962C8B-B14F-4D97-AF65-F5344CB8AC3E}">
        <p14:creationId xmlns:p14="http://schemas.microsoft.com/office/powerpoint/2010/main" val="1249850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ascreatividad.files.wordpress.com/2009/03/tecnolog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372551" cy="615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9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363272" cy="5577483"/>
          </a:xfrm>
          <a:solidFill>
            <a:schemeClr val="accent1">
              <a:lumMod val="20000"/>
              <a:lumOff val="80000"/>
            </a:schemeClr>
          </a:solidFill>
        </p:spPr>
        <p:txBody>
          <a:bodyPr>
            <a:normAutofit fontScale="85000" lnSpcReduction="20000"/>
          </a:bodyPr>
          <a:lstStyle/>
          <a:p>
            <a:pPr marL="0" indent="0" algn="ctr">
              <a:buNone/>
            </a:pPr>
            <a:r>
              <a:rPr lang="es-MX" b="1" dirty="0" smtClean="0"/>
              <a:t>Bibliografía</a:t>
            </a:r>
            <a:endParaRPr lang="es-MX" dirty="0"/>
          </a:p>
          <a:p>
            <a:pPr marL="0" indent="0">
              <a:buNone/>
            </a:pPr>
            <a:r>
              <a:rPr lang="es-MX" dirty="0"/>
              <a:t>Catalá, M. </a:t>
            </a:r>
            <a:r>
              <a:rPr lang="es-MX" dirty="0" smtClean="0"/>
              <a:t>(2009) </a:t>
            </a:r>
            <a:r>
              <a:rPr lang="es-MX" i="1" dirty="0"/>
              <a:t>La imagen compleja- La fenomenología de las imágenes  en la era de la cultura visual- </a:t>
            </a:r>
            <a:r>
              <a:rPr lang="es-MX" dirty="0"/>
              <a:t>Universidad Autónoma de Barcelona. 2009. Barcelona.</a:t>
            </a:r>
          </a:p>
          <a:p>
            <a:pPr marL="0" indent="0">
              <a:buNone/>
            </a:pPr>
            <a:r>
              <a:rPr lang="es-ES" dirty="0" err="1"/>
              <a:t>Dussel</a:t>
            </a:r>
            <a:r>
              <a:rPr lang="es-ES" dirty="0"/>
              <a:t>, I. (2009). </a:t>
            </a:r>
            <a:r>
              <a:rPr lang="es-ES" i="1" dirty="0"/>
              <a:t>Escuela y cultura de la imagen: los nuevos desafíos.</a:t>
            </a:r>
            <a:r>
              <a:rPr lang="es-ES" dirty="0"/>
              <a:t> </a:t>
            </a:r>
            <a:r>
              <a:rPr lang="es-ES" i="1" dirty="0"/>
              <a:t>Revista Nómadas</a:t>
            </a:r>
            <a:r>
              <a:rPr lang="es-ES" dirty="0"/>
              <a:t>, </a:t>
            </a:r>
            <a:r>
              <a:rPr lang="es-ES" i="1" dirty="0"/>
              <a:t>30</a:t>
            </a:r>
            <a:r>
              <a:rPr lang="es-ES" dirty="0"/>
              <a:t>, 180-193</a:t>
            </a:r>
            <a:r>
              <a:rPr lang="es-ES" dirty="0" smtClean="0"/>
              <a:t>.</a:t>
            </a:r>
          </a:p>
          <a:p>
            <a:pPr marL="0" indent="0">
              <a:buNone/>
            </a:pPr>
            <a:r>
              <a:rPr lang="es-ES" dirty="0" smtClean="0"/>
              <a:t>Hernández, F. (2005)</a:t>
            </a:r>
            <a:r>
              <a:rPr lang="es-ES" i="1" dirty="0" smtClean="0"/>
              <a:t> De qué hablamos cuando hablamos de cultura visual?. </a:t>
            </a:r>
            <a:r>
              <a:rPr lang="es-ES" i="1" dirty="0" err="1" smtClean="0"/>
              <a:t>Educacao</a:t>
            </a:r>
            <a:r>
              <a:rPr lang="es-ES" i="1" dirty="0" smtClean="0"/>
              <a:t> &amp; </a:t>
            </a:r>
            <a:r>
              <a:rPr lang="es-ES" i="1" dirty="0" err="1" smtClean="0"/>
              <a:t>Realidade</a:t>
            </a:r>
            <a:r>
              <a:rPr lang="es-ES" i="1" dirty="0" smtClean="0"/>
              <a:t> 30-2 : 9-34</a:t>
            </a:r>
            <a:endParaRPr lang="es-MX" b="1" dirty="0"/>
          </a:p>
          <a:p>
            <a:pPr marL="0" indent="0">
              <a:buNone/>
            </a:pPr>
            <a:r>
              <a:rPr lang="es-ES" dirty="0" err="1" smtClean="0"/>
              <a:t>Dussel</a:t>
            </a:r>
            <a:r>
              <a:rPr lang="es-ES" dirty="0" smtClean="0"/>
              <a:t>, I.  </a:t>
            </a:r>
            <a:r>
              <a:rPr lang="es-ES" i="1" dirty="0"/>
              <a:t>La cultura visual contemporánea: policía y pedagogía para este </a:t>
            </a:r>
            <a:r>
              <a:rPr lang="es-ES" i="1" dirty="0" smtClean="0"/>
              <a:t>tiempo</a:t>
            </a:r>
            <a:r>
              <a:rPr lang="es-ES" dirty="0" smtClean="0"/>
              <a:t>.</a:t>
            </a:r>
            <a:r>
              <a:rPr lang="es-MX" b="1" dirty="0"/>
              <a:t> </a:t>
            </a:r>
            <a:r>
              <a:rPr lang="es-ES" dirty="0" smtClean="0"/>
              <a:t>Revista </a:t>
            </a:r>
            <a:r>
              <a:rPr lang="es-ES" dirty="0"/>
              <a:t>Educativa N. 31 </a:t>
            </a:r>
            <a:r>
              <a:rPr lang="es-ES" dirty="0" err="1"/>
              <a:t>pag</a:t>
            </a:r>
            <a:r>
              <a:rPr lang="es-ES" dirty="0"/>
              <a:t>. 70</a:t>
            </a:r>
            <a:r>
              <a:rPr lang="es-ES" dirty="0" smtClean="0"/>
              <a:t>.</a:t>
            </a:r>
          </a:p>
          <a:p>
            <a:pPr marL="0" indent="0">
              <a:buNone/>
            </a:pPr>
            <a:r>
              <a:rPr lang="es-MX" dirty="0"/>
              <a:t>WALKER, John y CHAPLIN, Sara. </a:t>
            </a:r>
            <a:r>
              <a:rPr lang="es-MX" dirty="0" smtClean="0"/>
              <a:t> (2002)</a:t>
            </a:r>
            <a:r>
              <a:rPr lang="es-MX" i="1" dirty="0" smtClean="0"/>
              <a:t>Una </a:t>
            </a:r>
            <a:r>
              <a:rPr lang="es-MX" i="1" dirty="0"/>
              <a:t>introducción a la cultura visual. </a:t>
            </a:r>
            <a:r>
              <a:rPr lang="es-MX" dirty="0" err="1" smtClean="0"/>
              <a:t>Barcelona:Octaedro</a:t>
            </a:r>
            <a:r>
              <a:rPr lang="es-MX" i="1" dirty="0"/>
              <a:t>.</a:t>
            </a:r>
            <a:endParaRPr lang="es-MX" b="1" dirty="0"/>
          </a:p>
          <a:p>
            <a:pPr marL="0" indent="0">
              <a:buNone/>
            </a:pPr>
            <a:r>
              <a:rPr lang="es-MX" dirty="0" err="1"/>
              <a:t>Zunzunegui</a:t>
            </a:r>
            <a:r>
              <a:rPr lang="es-MX" dirty="0"/>
              <a:t>, S. </a:t>
            </a:r>
            <a:r>
              <a:rPr lang="es-MX" i="1" dirty="0"/>
              <a:t>Pensar la imagen</a:t>
            </a:r>
            <a:r>
              <a:rPr lang="es-MX" dirty="0"/>
              <a:t>. Ediciones Cátedra completar</a:t>
            </a:r>
          </a:p>
          <a:p>
            <a:endParaRPr lang="es-MX" dirty="0"/>
          </a:p>
        </p:txBody>
      </p:sp>
    </p:spTree>
    <p:extLst>
      <p:ext uri="{BB962C8B-B14F-4D97-AF65-F5344CB8AC3E}">
        <p14:creationId xmlns:p14="http://schemas.microsoft.com/office/powerpoint/2010/main" val="388378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deasweb.info/blog/wp-content/uploads/2011/07/oj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93953"/>
            <a:ext cx="7632848" cy="573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4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19256" cy="5505475"/>
          </a:xfrm>
          <a:solidFill>
            <a:schemeClr val="accent1">
              <a:lumMod val="20000"/>
              <a:lumOff val="80000"/>
            </a:schemeClr>
          </a:solidFill>
        </p:spPr>
        <p:txBody>
          <a:bodyPr>
            <a:normAutofit fontScale="55000" lnSpcReduction="20000"/>
          </a:bodyPr>
          <a:lstStyle/>
          <a:p>
            <a:pPr marL="0" lvl="0" indent="0" algn="ctr">
              <a:buNone/>
            </a:pPr>
            <a:r>
              <a:rPr lang="es-MX" sz="5100" b="1" dirty="0" smtClean="0"/>
              <a:t>Introducción.</a:t>
            </a:r>
          </a:p>
          <a:p>
            <a:pPr marL="0" lvl="0" indent="0" algn="ctr">
              <a:buNone/>
            </a:pPr>
            <a:endParaRPr lang="es-MX" sz="5100" b="1" dirty="0"/>
          </a:p>
          <a:p>
            <a:pPr marL="0" indent="0">
              <a:buNone/>
            </a:pPr>
            <a:r>
              <a:rPr lang="es-MX" dirty="0"/>
              <a:t>La imagen hace parte integral del desarrollo social y cultural del ser humano. Impacta de forma directa y contundente, más que cualquier otro mecanismo de percepción a través de los sentidos. Nuestra cotidianidad está repleta de imágenes que se manifiestan a través de infinidad de formas, colores, texturas y tamaños, las cuales llegan a nosotros de distintas maneras. </a:t>
            </a:r>
            <a:endParaRPr lang="es-MX" dirty="0" smtClean="0"/>
          </a:p>
          <a:p>
            <a:pPr marL="0" indent="0">
              <a:buNone/>
            </a:pPr>
            <a:r>
              <a:rPr lang="es-MX" dirty="0" smtClean="0"/>
              <a:t>Sería </a:t>
            </a:r>
            <a:r>
              <a:rPr lang="es-MX" dirty="0"/>
              <a:t>imposible pensar en un mundo exento de imágenes, hacen parte de la materialidad, pero también de lo inmaterial, pues las imágenes no solamente son provocadas por los objetos físicos que pueden tocarse, éstas también se configuran en el espacio mental bien sea a partir de algo ya conocido, o como producto de nuestra imaginación.  </a:t>
            </a:r>
          </a:p>
          <a:p>
            <a:pPr marL="0" indent="0">
              <a:buNone/>
            </a:pPr>
            <a:r>
              <a:rPr lang="es-MX" dirty="0"/>
              <a:t>Por lo </a:t>
            </a:r>
            <a:r>
              <a:rPr lang="es-MX" dirty="0" smtClean="0"/>
              <a:t>tanto, </a:t>
            </a:r>
            <a:r>
              <a:rPr lang="es-MX" dirty="0"/>
              <a:t>la acción de ver hace parte de los aspectos sensoriales humanos necesarios  para que éste se </a:t>
            </a:r>
            <a:r>
              <a:rPr lang="es-MX" dirty="0" smtClean="0"/>
              <a:t>relacione, </a:t>
            </a:r>
            <a:r>
              <a:rPr lang="es-MX" dirty="0"/>
              <a:t>e interprete el mundo que lo rodea. </a:t>
            </a:r>
            <a:r>
              <a:rPr lang="es-MX" dirty="0" smtClean="0"/>
              <a:t>Así, </a:t>
            </a:r>
            <a:r>
              <a:rPr lang="es-MX" dirty="0"/>
              <a:t>la visualidad y con ella sus múltiples representaciones construyen no solo la cotidianidad del ser con  su infinita diversidad, sino también sus mundos ideales, y sus imaginarios.</a:t>
            </a:r>
          </a:p>
          <a:p>
            <a:pPr marL="0" indent="0">
              <a:buNone/>
            </a:pPr>
            <a:r>
              <a:rPr lang="es-MX" dirty="0"/>
              <a:t> </a:t>
            </a:r>
          </a:p>
          <a:p>
            <a:pPr marL="0" indent="0">
              <a:buNone/>
            </a:pPr>
            <a:r>
              <a:rPr lang="es-MX" dirty="0"/>
              <a:t> </a:t>
            </a:r>
          </a:p>
          <a:p>
            <a:pPr marL="0" indent="0">
              <a:buNone/>
            </a:pPr>
            <a:r>
              <a:rPr lang="es-MX" dirty="0"/>
              <a:t> </a:t>
            </a:r>
          </a:p>
          <a:p>
            <a:pPr marL="0" indent="0">
              <a:buNone/>
            </a:pPr>
            <a:r>
              <a:rPr lang="es-MX" dirty="0"/>
              <a:t> </a:t>
            </a:r>
          </a:p>
          <a:p>
            <a:endParaRPr lang="es-MX" dirty="0"/>
          </a:p>
        </p:txBody>
      </p:sp>
    </p:spTree>
    <p:extLst>
      <p:ext uri="{BB962C8B-B14F-4D97-AF65-F5344CB8AC3E}">
        <p14:creationId xmlns:p14="http://schemas.microsoft.com/office/powerpoint/2010/main" val="351110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435280" cy="6120680"/>
          </a:xfrm>
          <a:solidFill>
            <a:schemeClr val="tx2">
              <a:lumMod val="20000"/>
              <a:lumOff val="80000"/>
            </a:schemeClr>
          </a:solidFill>
        </p:spPr>
        <p:txBody>
          <a:bodyPr>
            <a:normAutofit fontScale="25000" lnSpcReduction="20000"/>
          </a:bodyPr>
          <a:lstStyle/>
          <a:p>
            <a:pPr marL="0" indent="0">
              <a:buNone/>
            </a:pPr>
            <a:endParaRPr lang="es-MX" sz="7200" dirty="0" smtClean="0"/>
          </a:p>
          <a:p>
            <a:pPr marL="0" indent="0">
              <a:buNone/>
            </a:pPr>
            <a:r>
              <a:rPr lang="es-MX" sz="8000" dirty="0" smtClean="0"/>
              <a:t>La  </a:t>
            </a:r>
            <a:r>
              <a:rPr lang="es-MX" sz="8000" dirty="0"/>
              <a:t>cultura visual se edifica permanentemente en el mundo </a:t>
            </a:r>
            <a:r>
              <a:rPr lang="es-MX" sz="8000" dirty="0" smtClean="0"/>
              <a:t>posmoderno. No </a:t>
            </a:r>
            <a:r>
              <a:rPr lang="es-MX" sz="8000" dirty="0"/>
              <a:t>solamente a través de la acción fisiológica y natural del </a:t>
            </a:r>
            <a:r>
              <a:rPr lang="es-MX" sz="8000" dirty="0" smtClean="0"/>
              <a:t>ver, sino </a:t>
            </a:r>
            <a:r>
              <a:rPr lang="es-MX" sz="8000" dirty="0"/>
              <a:t>con todas las  lecturas simbólicas, representacionales, hermenéuticas que pueden darse alrededor de esta </a:t>
            </a:r>
            <a:r>
              <a:rPr lang="es-MX" sz="8000" dirty="0" smtClean="0"/>
              <a:t>acción, condensadas </a:t>
            </a:r>
            <a:r>
              <a:rPr lang="es-MX" sz="8000" dirty="0"/>
              <a:t>en el “mirar</a:t>
            </a:r>
            <a:r>
              <a:rPr lang="es-MX" sz="8000" dirty="0" smtClean="0"/>
              <a:t>”, </a:t>
            </a:r>
            <a:r>
              <a:rPr lang="es-MX" sz="8000" dirty="0"/>
              <a:t>pero que a la luz de lo </a:t>
            </a:r>
            <a:r>
              <a:rPr lang="es-MX" sz="8000" dirty="0" smtClean="0"/>
              <a:t>cotidiano, </a:t>
            </a:r>
            <a:r>
              <a:rPr lang="es-MX" sz="8000" dirty="0"/>
              <a:t>no tendría más interpretaciones distintas a una simple  manifestación de los objetos y las situaciones del mundo  real. </a:t>
            </a:r>
          </a:p>
          <a:p>
            <a:pPr marL="0" indent="0">
              <a:buNone/>
            </a:pPr>
            <a:r>
              <a:rPr lang="es-MX" sz="8000" dirty="0"/>
              <a:t>Sin embargo, el imaginario del mundo, ha estado  construyéndose en gran medida a través de la mirada y sus imágenes. Indistintamente de que nos encontremos en la era de la  “cultura visual”, todos los tiempos han demandado de la imagen y sus infinitas representaciones, y por ello las “ culturas visuales” no son exclusivas de hoy, si no que se enmarcan en cualquier momento de la historia de la humanidad  y dependen necesariamente de sus contextos socio-culturales. </a:t>
            </a:r>
            <a:r>
              <a:rPr lang="es-MX" sz="8000" dirty="0" smtClean="0"/>
              <a:t>Lo que si cambia son las </a:t>
            </a:r>
            <a:r>
              <a:rPr lang="es-MX" sz="8000" dirty="0" err="1" smtClean="0"/>
              <a:t>narratividades</a:t>
            </a:r>
            <a:r>
              <a:rPr lang="es-MX" sz="8000" dirty="0" smtClean="0"/>
              <a:t> y los conceptos, así como las relaciones entre las personas y la imagen.</a:t>
            </a:r>
            <a:endParaRPr lang="es-MX" sz="8000" dirty="0"/>
          </a:p>
          <a:p>
            <a:pPr marL="0" indent="0">
              <a:buNone/>
            </a:pPr>
            <a:r>
              <a:rPr lang="es-MX" sz="8000" dirty="0"/>
              <a:t>Así, puede registrarse la cultura visual del hombre prehistórico, que se caracterizó por la utilización de los recursos  más elementales  de la naturaleza, </a:t>
            </a:r>
            <a:r>
              <a:rPr lang="es-MX" sz="8000" dirty="0" smtClean="0"/>
              <a:t>como los </a:t>
            </a:r>
            <a:r>
              <a:rPr lang="es-MX" sz="8000" dirty="0"/>
              <a:t>pigmentos, para representar  la caza, y sus ceremonias  </a:t>
            </a:r>
            <a:r>
              <a:rPr lang="es-MX" sz="8000" dirty="0" smtClean="0"/>
              <a:t>religiosas, entre otras.  </a:t>
            </a:r>
            <a:r>
              <a:rPr lang="es-MX" sz="8000" dirty="0"/>
              <a:t>De igual manera, Las paredes egipcias sirvieron como soporte de una cultura visual enmarcada por </a:t>
            </a:r>
            <a:r>
              <a:rPr lang="es-MX" sz="8000" dirty="0" smtClean="0"/>
              <a:t> el poderío </a:t>
            </a:r>
            <a:r>
              <a:rPr lang="es-MX" sz="8000" dirty="0"/>
              <a:t>de los faraones y todas sus estructuras comerciales, sociales y políticas, y la cual es hoy plenamente </a:t>
            </a:r>
            <a:r>
              <a:rPr lang="es-MX" sz="8000" dirty="0" err="1"/>
              <a:t>indentificable</a:t>
            </a:r>
            <a:r>
              <a:rPr lang="es-MX" sz="8000" dirty="0"/>
              <a:t> después de milenios  por sus  complejos grafismos, formas, </a:t>
            </a:r>
            <a:r>
              <a:rPr lang="es-MX" sz="8000" dirty="0" smtClean="0"/>
              <a:t>composiciones.</a:t>
            </a:r>
            <a:endParaRPr lang="es-MX" sz="8000" dirty="0"/>
          </a:p>
          <a:p>
            <a:pPr marL="0" indent="0">
              <a:buNone/>
            </a:pPr>
            <a:r>
              <a:rPr lang="es-MX" sz="7200" dirty="0"/>
              <a:t> </a:t>
            </a:r>
          </a:p>
          <a:p>
            <a:pPr marL="0" indent="0">
              <a:buNone/>
            </a:pPr>
            <a:r>
              <a:rPr lang="es-MX" sz="3400" dirty="0"/>
              <a:t> </a:t>
            </a:r>
          </a:p>
          <a:p>
            <a:endParaRPr lang="es-MX" dirty="0"/>
          </a:p>
        </p:txBody>
      </p:sp>
    </p:spTree>
    <p:extLst>
      <p:ext uri="{BB962C8B-B14F-4D97-AF65-F5344CB8AC3E}">
        <p14:creationId xmlns:p14="http://schemas.microsoft.com/office/powerpoint/2010/main" val="271006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olyvore.com/cgi/img-thing?.out=jpg&amp;size=l&amp;tid=77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3433564" cy="34335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0.gstatic.com/images?q=tbn:ANd9GcRMTw7gNb9vNn_35byAxix_xEMy4HkfcwClf40v2aVMELhYjKfhjYFggl-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8"/>
            <a:ext cx="431366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1.gstatic.com/images?q=tbn:ANd9GcRTtwBV7beFOZ3M85mohThcTHfiskV8cteO-AeY2uV1P_45jh2X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363" y="3789040"/>
            <a:ext cx="4333013" cy="285727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187625" y="980728"/>
            <a:ext cx="3024336" cy="646331"/>
          </a:xfrm>
          <a:prstGeom prst="rect">
            <a:avLst/>
          </a:prstGeom>
          <a:noFill/>
        </p:spPr>
        <p:txBody>
          <a:bodyPr wrap="square" rtlCol="0">
            <a:spAutoFit/>
          </a:bodyPr>
          <a:lstStyle/>
          <a:p>
            <a:r>
              <a:rPr lang="es-MX" dirty="0" smtClean="0"/>
              <a:t>Iconos representativos de una cultura visual posmoderna</a:t>
            </a:r>
            <a:endParaRPr lang="es-MX" dirty="0"/>
          </a:p>
        </p:txBody>
      </p:sp>
    </p:spTree>
    <p:extLst>
      <p:ext uri="{BB962C8B-B14F-4D97-AF65-F5344CB8AC3E}">
        <p14:creationId xmlns:p14="http://schemas.microsoft.com/office/powerpoint/2010/main" val="204071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_h-T9hP5VQEk/RoSCj1lK1SI/AAAAAAAAAFo/2GjcwOLj4n0/s400/capi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476672"/>
            <a:ext cx="4188989" cy="39795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omusapientiae.files.wordpress.com/2010/05/4dpict2f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94947"/>
            <a:ext cx="3889338" cy="301423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508104" y="1196752"/>
            <a:ext cx="3096344" cy="646331"/>
          </a:xfrm>
          <a:prstGeom prst="rect">
            <a:avLst/>
          </a:prstGeom>
          <a:noFill/>
        </p:spPr>
        <p:txBody>
          <a:bodyPr wrap="square" rtlCol="0">
            <a:spAutoFit/>
          </a:bodyPr>
          <a:lstStyle/>
          <a:p>
            <a:r>
              <a:rPr lang="es-MX" dirty="0" smtClean="0"/>
              <a:t>Una cultura visual que caracterizó a la cultura egipcia.</a:t>
            </a:r>
            <a:endParaRPr lang="es-MX" dirty="0"/>
          </a:p>
        </p:txBody>
      </p:sp>
    </p:spTree>
    <p:extLst>
      <p:ext uri="{BB962C8B-B14F-4D97-AF65-F5344CB8AC3E}">
        <p14:creationId xmlns:p14="http://schemas.microsoft.com/office/powerpoint/2010/main" val="33170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istoriayarte.net/images/arte-gotico-pin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774297"/>
            <a:ext cx="3240359" cy="3503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thumb/0/0c/Cimabue_018.jpg/250px-Cimabue_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122" y="774296"/>
            <a:ext cx="3154773" cy="323048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187624" y="4653136"/>
            <a:ext cx="6120680" cy="369332"/>
          </a:xfrm>
          <a:prstGeom prst="rect">
            <a:avLst/>
          </a:prstGeom>
          <a:noFill/>
        </p:spPr>
        <p:txBody>
          <a:bodyPr wrap="square" rtlCol="0">
            <a:spAutoFit/>
          </a:bodyPr>
          <a:lstStyle/>
          <a:p>
            <a:r>
              <a:rPr lang="es-MX" dirty="0" smtClean="0"/>
              <a:t>Imágenes representativas del Gótico.</a:t>
            </a:r>
            <a:endParaRPr lang="es-MX" dirty="0"/>
          </a:p>
        </p:txBody>
      </p:sp>
    </p:spTree>
    <p:extLst>
      <p:ext uri="{BB962C8B-B14F-4D97-AF65-F5344CB8AC3E}">
        <p14:creationId xmlns:p14="http://schemas.microsoft.com/office/powerpoint/2010/main" val="165550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engnormal.files.wordpress.com/2008/09/leonardo-da-vinc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52909"/>
            <a:ext cx="31813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bp.blogspot.com/_N7kJewXezlQ/TOGi4HweXkI/AAAAAAAAAAg/js5N0XEvbRw/s1600/24717-renacimi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36712"/>
            <a:ext cx="3639104"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971600" y="5589240"/>
            <a:ext cx="3744416" cy="923330"/>
          </a:xfrm>
          <a:prstGeom prst="rect">
            <a:avLst/>
          </a:prstGeom>
          <a:noFill/>
        </p:spPr>
        <p:txBody>
          <a:bodyPr wrap="square" rtlCol="0">
            <a:spAutoFit/>
          </a:bodyPr>
          <a:lstStyle/>
          <a:p>
            <a:r>
              <a:rPr lang="es-MX" dirty="0" smtClean="0"/>
              <a:t>La belleza y la perfección como elemento  fundamental en la visualidad en el mundo Renacentista.</a:t>
            </a:r>
            <a:endParaRPr lang="es-MX" dirty="0"/>
          </a:p>
        </p:txBody>
      </p:sp>
    </p:spTree>
    <p:extLst>
      <p:ext uri="{BB962C8B-B14F-4D97-AF65-F5344CB8AC3E}">
        <p14:creationId xmlns:p14="http://schemas.microsoft.com/office/powerpoint/2010/main" val="504550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2515</Words>
  <Application>Microsoft Office PowerPoint</Application>
  <PresentationFormat>On-screen Show (4:3)</PresentationFormat>
  <Paragraphs>94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de Office</vt:lpstr>
      <vt:lpstr>    ¿Cultura Visual?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Visual?</dc:title>
  <dc:creator>maria</dc:creator>
  <cp:lastModifiedBy>Miriam Garibaldi</cp:lastModifiedBy>
  <cp:revision>40</cp:revision>
  <dcterms:created xsi:type="dcterms:W3CDTF">2013-07-19T00:42:31Z</dcterms:created>
  <dcterms:modified xsi:type="dcterms:W3CDTF">2013-07-22T00:48:11Z</dcterms:modified>
</cp:coreProperties>
</file>