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77" r:id="rId3"/>
    <p:sldId id="256" r:id="rId4"/>
    <p:sldId id="257" r:id="rId5"/>
    <p:sldId id="258" r:id="rId6"/>
    <p:sldId id="259" r:id="rId7"/>
    <p:sldId id="260" r:id="rId8"/>
    <p:sldId id="261" r:id="rId9"/>
    <p:sldId id="262" r:id="rId10"/>
    <p:sldId id="263" r:id="rId11"/>
    <p:sldId id="264" r:id="rId12"/>
    <p:sldId id="267" r:id="rId13"/>
    <p:sldId id="268" r:id="rId14"/>
    <p:sldId id="269" r:id="rId15"/>
    <p:sldId id="270" r:id="rId16"/>
    <p:sldId id="271" r:id="rId17"/>
    <p:sldId id="272" r:id="rId18"/>
    <p:sldId id="273" r:id="rId19"/>
    <p:sldId id="274" r:id="rId20"/>
    <p:sldId id="275" r:id="rId21"/>
    <p:sldId id="279" r:id="rId22"/>
    <p:sldId id="280" r:id="rId23"/>
    <p:sldId id="281" r:id="rId24"/>
    <p:sldId id="265" r:id="rId25"/>
    <p:sldId id="26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B11"/>
    <a:srgbClr val="E85D1E"/>
    <a:srgbClr val="FFFF00"/>
    <a:srgbClr val="006600"/>
    <a:srgbClr val="FFFF99"/>
    <a:srgbClr val="5BB169"/>
    <a:srgbClr val="1CF0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p:scale>
          <a:sx n="60" d="100"/>
          <a:sy n="60" d="100"/>
        </p:scale>
        <p:origin x="-2088"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47C9B81F-C347-4BEF-BFDF-29C42F48304A}" type="datetimeFigureOut">
              <a:rPr lang="en-US" smtClean="0"/>
              <a:pPr/>
              <a:t>4/5/2013</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7C9B81F-C347-4BEF-BFDF-29C42F48304A}" type="datetimeFigureOut">
              <a:rPr lang="en-US" smtClean="0"/>
              <a:pPr/>
              <a:t>4/5/2013</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7C9B81F-C347-4BEF-BFDF-29C42F48304A}" type="datetimeFigureOut">
              <a:rPr lang="en-US" smtClean="0"/>
              <a:pPr/>
              <a:t>4/5/2013</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7C9B81F-C347-4BEF-BFDF-29C42F48304A}" type="datetimeFigureOut">
              <a:rPr lang="en-US" smtClean="0"/>
              <a:pPr/>
              <a:t>4/5/2013</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7C9B81F-C347-4BEF-BFDF-29C42F48304A}" type="datetimeFigureOut">
              <a:rPr lang="en-US" smtClean="0"/>
              <a:pPr/>
              <a:t>4/5/2013</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47C9B81F-C347-4BEF-BFDF-29C42F48304A}" type="datetimeFigureOut">
              <a:rPr lang="en-US" smtClean="0"/>
              <a:pPr/>
              <a:t>4/5/2013</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47C9B81F-C347-4BEF-BFDF-29C42F48304A}" type="datetimeFigureOut">
              <a:rPr lang="en-US" smtClean="0"/>
              <a:pPr/>
              <a:t>4/5/2013</a:t>
            </a:fld>
            <a:endParaRPr lang="en-US"/>
          </a:p>
        </p:txBody>
      </p:sp>
      <p:sp>
        <p:nvSpPr>
          <p:cNvPr id="8" name="7 Marcador de pie de página"/>
          <p:cNvSpPr>
            <a:spLocks noGrp="1"/>
          </p:cNvSpPr>
          <p:nvPr>
            <p:ph type="ftr" sz="quarter" idx="11"/>
          </p:nvPr>
        </p:nvSpPr>
        <p:spPr/>
        <p:txBody>
          <a:bodyPr/>
          <a:lstStyle/>
          <a:p>
            <a:endParaRPr kumimoji="0" lang="en-US" dirty="0"/>
          </a:p>
        </p:txBody>
      </p:sp>
      <p:sp>
        <p:nvSpPr>
          <p:cNvPr id="9" name="8 Marcador de número de diapositiva"/>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7C9B81F-C347-4BEF-BFDF-29C42F48304A}" type="datetimeFigureOut">
              <a:rPr lang="en-US" smtClean="0"/>
              <a:pPr/>
              <a:t>4/5/2013</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C9B81F-C347-4BEF-BFDF-29C42F48304A}" type="datetimeFigureOut">
              <a:rPr lang="en-US" smtClean="0"/>
              <a:pPr/>
              <a:t>4/5/2013</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C9B81F-C347-4BEF-BFDF-29C42F48304A}" type="datetimeFigureOut">
              <a:rPr lang="en-US" smtClean="0"/>
              <a:pPr/>
              <a:t>4/5/2013</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C9B81F-C347-4BEF-BFDF-29C42F48304A}" type="datetimeFigureOut">
              <a:rPr lang="en-US" smtClean="0"/>
              <a:pPr/>
              <a:t>4/5/2013</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3000" b="-4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4/5/2013</a:t>
            </a:fld>
            <a:endParaRPr lang="en-US" dirty="0">
              <a:solidFill>
                <a:schemeClr val="tx2">
                  <a:shade val="90000"/>
                </a:scheme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file:///C:\Users\Luis%20Eduardo%20Correa\AIU\DISE&#209;O%20PUBLICITARIO\fondo',%20'images1\fondo-ImageMap_06_over.gif" TargetMode="External"/><Relationship Id="rId3" Type="http://schemas.openxmlformats.org/officeDocument/2006/relationships/hyperlink" Target="file:///C:\Users\Luis%20Eduardo%20Correa\AIU\DISE&#209;O%20PUBLICITARIO\fondo',%20'images1\fondo-ImageMap_01_over.gif" TargetMode="External"/><Relationship Id="rId7" Type="http://schemas.openxmlformats.org/officeDocument/2006/relationships/hyperlink" Target="file:///C:\Users\Luis%20Eduardo%20Correa\AIU\DISE&#209;O%20PUBLICITARIO\fondo',%20'images1\fondo-ImageMap_05_over.gif"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hyperlink" Target="file:///C:\Users\Luis%20Eduardo%20Correa\AIU\DISE&#209;O%20PUBLICITARIO\fondo',%20'images1\fondo-ImageMap_04_over.gif" TargetMode="External"/><Relationship Id="rId5" Type="http://schemas.openxmlformats.org/officeDocument/2006/relationships/hyperlink" Target="file:///C:\Users\Luis%20Eduardo%20Correa\AIU\DISE&#209;O%20PUBLICITARIO\fondo',%20'images1\fondo-ImageMap_03_over.gif" TargetMode="External"/><Relationship Id="rId4" Type="http://schemas.openxmlformats.org/officeDocument/2006/relationships/hyperlink" Target="file:///C:\Users\Luis%20Eduardo%20Correa\AIU\DISE&#209;O%20PUBLICITARIO\fondo',%20'images1\fondo-ImageMap_02_over.gif" TargetMode="Externa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179512" y="0"/>
            <a:ext cx="8640960" cy="1010345"/>
            <a:chOff x="179512" y="0"/>
            <a:chExt cx="8640960" cy="1010345"/>
          </a:xfrm>
        </p:grpSpPr>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ELEMENTOS DE COMUNICACIÓN</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3411136" y="548680"/>
              <a:ext cx="2177712" cy="461665"/>
            </a:xfrm>
            <a:prstGeom prst="rect">
              <a:avLst/>
            </a:prstGeom>
            <a:noFill/>
          </p:spPr>
          <p:txBody>
            <a:bodyPr wrap="none" rtlCol="0">
              <a:spAutoFit/>
            </a:bodyPr>
            <a:lstStyle/>
            <a:p>
              <a:r>
                <a:rPr lang="es-EC" sz="2400" b="1" dirty="0" smtClean="0"/>
                <a:t>ANTECEDENTES</a:t>
              </a:r>
              <a:endParaRPr lang="es-EC" sz="2400" b="1" dirty="0"/>
            </a:p>
          </p:txBody>
        </p:sp>
      </p:grpSp>
      <p:sp>
        <p:nvSpPr>
          <p:cNvPr id="9" name="8 Rectángulo"/>
          <p:cNvSpPr/>
          <p:nvPr/>
        </p:nvSpPr>
        <p:spPr>
          <a:xfrm>
            <a:off x="72008" y="4482986"/>
            <a:ext cx="3419872" cy="1754326"/>
          </a:xfrm>
          <a:prstGeom prst="rect">
            <a:avLst/>
          </a:prstGeom>
        </p:spPr>
        <p:txBody>
          <a:bodyPr wrap="square">
            <a:spAutoFit/>
          </a:bodyPr>
          <a:lstStyle/>
          <a:p>
            <a:pPr algn="just"/>
            <a:r>
              <a:rPr lang="es-EC" dirty="0" smtClean="0"/>
              <a:t>“Decimos que </a:t>
            </a:r>
            <a:r>
              <a:rPr lang="es-EC" b="1" dirty="0" smtClean="0"/>
              <a:t>la comunicación es un proceso</a:t>
            </a:r>
            <a:r>
              <a:rPr lang="es-EC" dirty="0" smtClean="0"/>
              <a:t>, porque se lleva a cabo en un lapso de tiempo. Se necesitan varios elementos y de tiempo suficiente para que ella, en efecto, se realice.”</a:t>
            </a:r>
            <a:endParaRPr lang="es-EC" dirty="0"/>
          </a:p>
        </p:txBody>
      </p:sp>
      <p:sp>
        <p:nvSpPr>
          <p:cNvPr id="10" name="9 Rectángulo"/>
          <p:cNvSpPr/>
          <p:nvPr/>
        </p:nvSpPr>
        <p:spPr>
          <a:xfrm>
            <a:off x="4355976" y="4588093"/>
            <a:ext cx="4572000" cy="2585323"/>
          </a:xfrm>
          <a:prstGeom prst="rect">
            <a:avLst/>
          </a:prstGeom>
        </p:spPr>
        <p:txBody>
          <a:bodyPr wrap="square">
            <a:spAutoFit/>
          </a:bodyPr>
          <a:lstStyle/>
          <a:p>
            <a:pPr algn="just"/>
            <a:r>
              <a:rPr lang="es-EC" dirty="0" smtClean="0"/>
              <a:t>“Todo mensaje lleva también un sistema de valoraciones que el emisor ha plasmado en la selección del tema y en el tratamiento de este. Esto supone una </a:t>
            </a:r>
            <a:r>
              <a:rPr lang="es-EC" b="1" dirty="0" smtClean="0"/>
              <a:t>escala de valor </a:t>
            </a:r>
            <a:r>
              <a:rPr lang="es-EC" dirty="0" smtClean="0"/>
              <a:t>que se quiere trasmitir. El proceso de estructurar un mensaje sobre la base de signos disponibles lo denominamos </a:t>
            </a:r>
            <a:r>
              <a:rPr lang="es-EC" b="1" dirty="0" smtClean="0"/>
              <a:t>codificación</a:t>
            </a:r>
            <a:r>
              <a:rPr lang="es-EC" dirty="0" smtClean="0"/>
              <a:t>.”</a:t>
            </a:r>
            <a:br>
              <a:rPr lang="es-EC" dirty="0" smtClean="0"/>
            </a:br>
            <a:r>
              <a:rPr lang="es-EC" dirty="0" smtClean="0"/>
              <a:t/>
            </a:r>
            <a:br>
              <a:rPr lang="es-EC" dirty="0" smtClean="0"/>
            </a:br>
            <a:endParaRPr lang="es-EC" dirty="0"/>
          </a:p>
        </p:txBody>
      </p:sp>
      <p:pic>
        <p:nvPicPr>
          <p:cNvPr id="11" name="10 Imagen" descr="COMUNICACION 2.jpg"/>
          <p:cNvPicPr>
            <a:picLocks noChangeAspect="1"/>
          </p:cNvPicPr>
          <p:nvPr/>
        </p:nvPicPr>
        <p:blipFill>
          <a:blip r:embed="rId2" cstate="print"/>
          <a:stretch>
            <a:fillRect/>
          </a:stretch>
        </p:blipFill>
        <p:spPr>
          <a:xfrm>
            <a:off x="3347864" y="2132856"/>
            <a:ext cx="1810469" cy="1810469"/>
          </a:xfrm>
          <a:prstGeom prst="rect">
            <a:avLst/>
          </a:prstGeom>
        </p:spPr>
      </p:pic>
      <p:sp>
        <p:nvSpPr>
          <p:cNvPr id="7" name="6 Rectángulo"/>
          <p:cNvSpPr/>
          <p:nvPr/>
        </p:nvSpPr>
        <p:spPr>
          <a:xfrm>
            <a:off x="72008" y="1124744"/>
            <a:ext cx="5796136" cy="646331"/>
          </a:xfrm>
          <a:prstGeom prst="rect">
            <a:avLst/>
          </a:prstGeom>
        </p:spPr>
        <p:txBody>
          <a:bodyPr wrap="square">
            <a:spAutoFit/>
          </a:bodyPr>
          <a:lstStyle/>
          <a:p>
            <a:pPr algn="just"/>
            <a:r>
              <a:rPr lang="es-EC" dirty="0" smtClean="0"/>
              <a:t>“Los seres humanos </a:t>
            </a:r>
            <a:r>
              <a:rPr lang="es-EC" b="1" dirty="0" smtClean="0"/>
              <a:t>nos comunicamos para transmitir a los demás </a:t>
            </a:r>
            <a:r>
              <a:rPr lang="es-EC" dirty="0" smtClean="0"/>
              <a:t>nuestros deseos, ideas o sentimientos.”</a:t>
            </a:r>
            <a:endParaRPr lang="es-EC" dirty="0"/>
          </a:p>
        </p:txBody>
      </p:sp>
      <p:sp>
        <p:nvSpPr>
          <p:cNvPr id="8" name="7 Rectángulo"/>
          <p:cNvSpPr/>
          <p:nvPr/>
        </p:nvSpPr>
        <p:spPr>
          <a:xfrm>
            <a:off x="72008" y="1844824"/>
            <a:ext cx="2952328" cy="2585323"/>
          </a:xfrm>
          <a:prstGeom prst="rect">
            <a:avLst/>
          </a:prstGeom>
        </p:spPr>
        <p:txBody>
          <a:bodyPr wrap="square">
            <a:spAutoFit/>
          </a:bodyPr>
          <a:lstStyle/>
          <a:p>
            <a:pPr algn="just"/>
            <a:r>
              <a:rPr lang="es-EC" dirty="0" smtClean="0"/>
              <a:t>“Definitivamente, las personas </a:t>
            </a:r>
            <a:r>
              <a:rPr lang="es-EC" b="1" dirty="0" smtClean="0"/>
              <a:t>no podríamos vivir</a:t>
            </a:r>
            <a:r>
              <a:rPr lang="es-EC" dirty="0" smtClean="0"/>
              <a:t> de la forma en que lo hacemos si no contáramos con la comunicación; si no pudiéramos transmitirnos, unos a otros, aquello que pensamos o lo que queremos.”</a:t>
            </a:r>
            <a:endParaRPr lang="es-EC" dirty="0"/>
          </a:p>
        </p:txBody>
      </p:sp>
      <p:grpSp>
        <p:nvGrpSpPr>
          <p:cNvPr id="15" name="14 Grupo"/>
          <p:cNvGrpSpPr/>
          <p:nvPr/>
        </p:nvGrpSpPr>
        <p:grpSpPr>
          <a:xfrm>
            <a:off x="5868144" y="1268760"/>
            <a:ext cx="2880320" cy="3096344"/>
            <a:chOff x="5220072" y="1628800"/>
            <a:chExt cx="2880320" cy="3096344"/>
          </a:xfrm>
        </p:grpSpPr>
        <p:sp>
          <p:nvSpPr>
            <p:cNvPr id="13" name="12 Rectángulo"/>
            <p:cNvSpPr/>
            <p:nvPr/>
          </p:nvSpPr>
          <p:spPr>
            <a:xfrm>
              <a:off x="5220072" y="1628800"/>
              <a:ext cx="2880320" cy="30963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11 Imagen" descr="LA COMUNICACIÓN.jpg"/>
            <p:cNvPicPr>
              <a:picLocks noChangeAspect="1"/>
            </p:cNvPicPr>
            <p:nvPr/>
          </p:nvPicPr>
          <p:blipFill>
            <a:blip r:embed="rId3" cstate="print"/>
            <a:stretch>
              <a:fillRect/>
            </a:stretch>
          </p:blipFill>
          <p:spPr>
            <a:xfrm>
              <a:off x="5364088" y="1772816"/>
              <a:ext cx="2592288" cy="2592288"/>
            </a:xfrm>
            <a:prstGeom prst="rect">
              <a:avLst/>
            </a:prstGeom>
          </p:spPr>
        </p:pic>
      </p:grpSp>
      <p:sp>
        <p:nvSpPr>
          <p:cNvPr id="16" name="15 CuadroTexto"/>
          <p:cNvSpPr txBox="1"/>
          <p:nvPr/>
        </p:nvSpPr>
        <p:spPr>
          <a:xfrm>
            <a:off x="5868144" y="4005064"/>
            <a:ext cx="3095836" cy="307777"/>
          </a:xfrm>
          <a:prstGeom prst="rect">
            <a:avLst/>
          </a:prstGeom>
          <a:noFill/>
        </p:spPr>
        <p:txBody>
          <a:bodyPr wrap="square" rtlCol="0">
            <a:spAutoFit/>
          </a:bodyPr>
          <a:lstStyle/>
          <a:p>
            <a:r>
              <a:rPr lang="es-EC" sz="1400" b="1" dirty="0" smtClean="0"/>
              <a:t>Comunicación: Interacción sensorial.</a:t>
            </a:r>
            <a:endParaRPr lang="es-EC" sz="1400" b="1" dirty="0"/>
          </a:p>
        </p:txBody>
      </p:sp>
      <p:pic>
        <p:nvPicPr>
          <p:cNvPr id="17" name="16 Imagen" descr="logo aiu.jpg"/>
          <p:cNvPicPr>
            <a:picLocks noChangeAspect="1"/>
          </p:cNvPicPr>
          <p:nvPr/>
        </p:nvPicPr>
        <p:blipFill>
          <a:blip r:embed="rId4"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Rectángulo redondeado"/>
          <p:cNvSpPr/>
          <p:nvPr/>
        </p:nvSpPr>
        <p:spPr>
          <a:xfrm>
            <a:off x="1403648" y="836712"/>
            <a:ext cx="2304256" cy="2304256"/>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4427984" y="1196752"/>
            <a:ext cx="4464496" cy="4247317"/>
          </a:xfrm>
          <a:prstGeom prst="rect">
            <a:avLst/>
          </a:prstGeom>
        </p:spPr>
        <p:txBody>
          <a:bodyPr wrap="square">
            <a:spAutoFit/>
          </a:bodyPr>
          <a:lstStyle/>
          <a:p>
            <a:pPr algn="just"/>
            <a:r>
              <a:rPr lang="es-EC" b="1" dirty="0" smtClean="0">
                <a:solidFill>
                  <a:schemeClr val="bg1"/>
                </a:solidFill>
              </a:rPr>
              <a:t>La dimensión</a:t>
            </a:r>
            <a:r>
              <a:rPr lang="es-EC" b="1" dirty="0" smtClean="0"/>
              <a:t>: “La representación de la dimensión o representación volumétrica en formatos visuales bidimensionales depende también de la ilusión. La dimensión existe en el mundo real. No sólo podemos sentirla, sino verla con ayuda de nuestra visión estereoscópica binocular. Pero en ninguna de las representaciones bidimensionales de la realidad, sean dibujos, pinturas, fotografías, películas o emisiones de televisión, existe un volumen real; éste sólo está implícito. La ilusión se refuerza de muchas maneras, pero el artificio fundamental para simular la dimensión es la convención técnica de la perspectiva.”</a:t>
            </a:r>
            <a:endParaRPr lang="es-EC" b="1" dirty="0"/>
          </a:p>
        </p:txBody>
      </p:sp>
      <p:pic>
        <p:nvPicPr>
          <p:cNvPr id="8" name="7 Imagen" descr="tiburon.jpg"/>
          <p:cNvPicPr>
            <a:picLocks noChangeAspect="1"/>
          </p:cNvPicPr>
          <p:nvPr/>
        </p:nvPicPr>
        <p:blipFill>
          <a:blip r:embed="rId3" cstate="print"/>
          <a:stretch>
            <a:fillRect/>
          </a:stretch>
        </p:blipFill>
        <p:spPr>
          <a:xfrm>
            <a:off x="179512" y="3356992"/>
            <a:ext cx="3810000" cy="3238500"/>
          </a:xfrm>
          <a:prstGeom prst="rect">
            <a:avLst/>
          </a:prstGeom>
        </p:spPr>
      </p:pic>
      <p:sp>
        <p:nvSpPr>
          <p:cNvPr id="6"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8 Imagen" descr="logo aiu.jpg"/>
          <p:cNvPicPr>
            <a:picLocks noChangeAspect="1"/>
          </p:cNvPicPr>
          <p:nvPr/>
        </p:nvPicPr>
        <p:blipFill>
          <a:blip r:embed="rId4"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107504" y="764704"/>
            <a:ext cx="4896544" cy="475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p:cNvSpPr/>
          <p:nvPr/>
        </p:nvSpPr>
        <p:spPr>
          <a:xfrm>
            <a:off x="251520" y="980728"/>
            <a:ext cx="4572000" cy="2031325"/>
          </a:xfrm>
          <a:prstGeom prst="rect">
            <a:avLst/>
          </a:prstGeom>
        </p:spPr>
        <p:txBody>
          <a:bodyPr>
            <a:spAutoFit/>
          </a:bodyPr>
          <a:lstStyle/>
          <a:p>
            <a:pPr algn="just"/>
            <a:r>
              <a:rPr lang="es-EC" b="1" dirty="0" smtClean="0"/>
              <a:t>El movimiento: </a:t>
            </a:r>
            <a:r>
              <a:rPr lang="es-EC" dirty="0" smtClean="0"/>
              <a:t>El elemento visual de movimiento, como el de la dimensión, está presente en el modo visual con mucha más frecuencia de lo que se reconoce explícitamente. Pero el movimiento es probablemente una de las fuerzas visuales más predominantes en la experiencia humana</a:t>
            </a:r>
            <a:endParaRPr lang="es-EC" dirty="0"/>
          </a:p>
        </p:txBody>
      </p:sp>
      <p:sp>
        <p:nvSpPr>
          <p:cNvPr id="6" name="5 Rectángulo"/>
          <p:cNvSpPr/>
          <p:nvPr/>
        </p:nvSpPr>
        <p:spPr>
          <a:xfrm>
            <a:off x="323528" y="3140968"/>
            <a:ext cx="4572000" cy="2308324"/>
          </a:xfrm>
          <a:prstGeom prst="rect">
            <a:avLst/>
          </a:prstGeom>
        </p:spPr>
        <p:txBody>
          <a:bodyPr>
            <a:spAutoFit/>
          </a:bodyPr>
          <a:lstStyle/>
          <a:p>
            <a:pPr algn="just"/>
            <a:r>
              <a:rPr lang="es-EC" dirty="0" smtClean="0"/>
              <a:t>"La sugestión de movimiento en formulaciones visuales estáticas es más difícil de conseguir sin distorsionar la realidad, pero está implícita en todo lo que vemos. Deriva de nuestra experiencia completa de movimiento en la vida. En parte, esta acción implícita se proyecta en la información visual estática de una manera a la vez psicológica y cinestética”</a:t>
            </a:r>
            <a:endParaRPr lang="es-EC" dirty="0"/>
          </a:p>
        </p:txBody>
      </p:sp>
      <p:pic>
        <p:nvPicPr>
          <p:cNvPr id="7" name="6 Imagen" descr="movimiento.jpg"/>
          <p:cNvPicPr>
            <a:picLocks noChangeAspect="1"/>
          </p:cNvPicPr>
          <p:nvPr/>
        </p:nvPicPr>
        <p:blipFill>
          <a:blip r:embed="rId2" cstate="print"/>
          <a:stretch>
            <a:fillRect/>
          </a:stretch>
        </p:blipFill>
        <p:spPr>
          <a:xfrm>
            <a:off x="6444208" y="1196752"/>
            <a:ext cx="2016224" cy="1341705"/>
          </a:xfrm>
          <a:prstGeom prst="rect">
            <a:avLst/>
          </a:prstGeom>
        </p:spPr>
      </p:pic>
      <p:pic>
        <p:nvPicPr>
          <p:cNvPr id="8" name="7 Imagen" descr="caminando.jpg"/>
          <p:cNvPicPr>
            <a:picLocks noChangeAspect="1"/>
          </p:cNvPicPr>
          <p:nvPr/>
        </p:nvPicPr>
        <p:blipFill>
          <a:blip r:embed="rId3" cstate="print"/>
          <a:stretch>
            <a:fillRect/>
          </a:stretch>
        </p:blipFill>
        <p:spPr>
          <a:xfrm>
            <a:off x="6300192" y="4941168"/>
            <a:ext cx="2619375" cy="1728192"/>
          </a:xfrm>
          <a:prstGeom prst="rect">
            <a:avLst/>
          </a:prstGeom>
        </p:spPr>
      </p:pic>
      <p:pic>
        <p:nvPicPr>
          <p:cNvPr id="10" name="9 Imagen" descr="choque.bmp"/>
          <p:cNvPicPr>
            <a:picLocks noChangeAspect="1"/>
          </p:cNvPicPr>
          <p:nvPr/>
        </p:nvPicPr>
        <p:blipFill>
          <a:blip r:embed="rId4" cstate="print"/>
          <a:stretch>
            <a:fillRect/>
          </a:stretch>
        </p:blipFill>
        <p:spPr>
          <a:xfrm>
            <a:off x="6372200" y="2636912"/>
            <a:ext cx="2520280" cy="1914286"/>
          </a:xfrm>
          <a:prstGeom prst="rect">
            <a:avLst/>
          </a:prstGeom>
        </p:spPr>
      </p:pic>
      <p:sp>
        <p:nvSpPr>
          <p:cNvPr id="12" name="11 CuadroTexto"/>
          <p:cNvSpPr txBox="1"/>
          <p:nvPr/>
        </p:nvSpPr>
        <p:spPr>
          <a:xfrm>
            <a:off x="179512" y="6093296"/>
            <a:ext cx="5048241" cy="369332"/>
          </a:xfrm>
          <a:prstGeom prst="rect">
            <a:avLst/>
          </a:prstGeom>
          <a:solidFill>
            <a:srgbClr val="FFFF00"/>
          </a:solidFill>
        </p:spPr>
        <p:txBody>
          <a:bodyPr wrap="none" rtlCol="0">
            <a:spAutoFit/>
          </a:bodyPr>
          <a:lstStyle/>
          <a:p>
            <a:r>
              <a:rPr lang="es-EC" dirty="0" smtClean="0"/>
              <a:t>Ejemplos de imágenes que visualizan al movimiento</a:t>
            </a:r>
          </a:p>
        </p:txBody>
      </p:sp>
      <p:cxnSp>
        <p:nvCxnSpPr>
          <p:cNvPr id="14" name="13 Conector recto de flecha"/>
          <p:cNvCxnSpPr>
            <a:stCxn id="12" idx="3"/>
            <a:endCxn id="7" idx="1"/>
          </p:cNvCxnSpPr>
          <p:nvPr/>
        </p:nvCxnSpPr>
        <p:spPr>
          <a:xfrm flipV="1">
            <a:off x="5227753" y="1867605"/>
            <a:ext cx="1216455" cy="441035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12" idx="3"/>
            <a:endCxn id="10" idx="1"/>
          </p:cNvCxnSpPr>
          <p:nvPr/>
        </p:nvCxnSpPr>
        <p:spPr>
          <a:xfrm flipV="1">
            <a:off x="5227753" y="3594055"/>
            <a:ext cx="1144447" cy="268390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12" idx="3"/>
            <a:endCxn id="8" idx="1"/>
          </p:cNvCxnSpPr>
          <p:nvPr/>
        </p:nvCxnSpPr>
        <p:spPr>
          <a:xfrm flipV="1">
            <a:off x="5227753" y="5805264"/>
            <a:ext cx="1072439" cy="47269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13" name="12 Imagen" descr="logo aiu.jpg"/>
          <p:cNvPicPr>
            <a:picLocks noChangeAspect="1"/>
          </p:cNvPicPr>
          <p:nvPr/>
        </p:nvPicPr>
        <p:blipFill>
          <a:blip r:embed="rId5"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6512" y="260648"/>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a:noFill/>
                </a:ln>
                <a:solidFill>
                  <a:schemeClr val="tx1"/>
                </a:solidFill>
                <a:effectLst/>
                <a:uLnTx/>
                <a:uFillTx/>
                <a:latin typeface="+mj-lt"/>
                <a:ea typeface="+mj-ea"/>
                <a:cs typeface="+mj-cs"/>
              </a:rPr>
              <a:t>ELEMENTOS DE COMUNICACIÓN ORAL</a:t>
            </a:r>
            <a:endParaRPr kumimoji="0" lang="es-EC"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11 Rectángulo"/>
          <p:cNvSpPr/>
          <p:nvPr/>
        </p:nvSpPr>
        <p:spPr>
          <a:xfrm>
            <a:off x="179512" y="1268760"/>
            <a:ext cx="4572000" cy="1477328"/>
          </a:xfrm>
          <a:prstGeom prst="rect">
            <a:avLst/>
          </a:prstGeom>
        </p:spPr>
        <p:txBody>
          <a:bodyPr>
            <a:spAutoFit/>
          </a:bodyPr>
          <a:lstStyle/>
          <a:p>
            <a:endParaRPr lang="es-EC" dirty="0" smtClean="0"/>
          </a:p>
          <a:p>
            <a:r>
              <a:rPr lang="es-EC" dirty="0" smtClean="0"/>
              <a:t>“Es capaz de comunicar verbalmente ideas en forma coherente, clara y fluida, a través de un correcto uso del lenguaje y la dicción, con lógica argumental.”</a:t>
            </a:r>
            <a:endParaRPr lang="es-EC" dirty="0"/>
          </a:p>
        </p:txBody>
      </p:sp>
      <p:sp>
        <p:nvSpPr>
          <p:cNvPr id="14" name="13 CuadroTexto"/>
          <p:cNvSpPr txBox="1"/>
          <p:nvPr/>
        </p:nvSpPr>
        <p:spPr>
          <a:xfrm>
            <a:off x="251520" y="2924944"/>
            <a:ext cx="5198283" cy="646331"/>
          </a:xfrm>
          <a:prstGeom prst="rect">
            <a:avLst/>
          </a:prstGeom>
          <a:noFill/>
        </p:spPr>
        <p:txBody>
          <a:bodyPr wrap="none" rtlCol="0">
            <a:spAutoFit/>
          </a:bodyPr>
          <a:lstStyle/>
          <a:p>
            <a:r>
              <a:rPr lang="es-EC" dirty="0" smtClean="0"/>
              <a:t>“Los humanos, a diferencia del  resto de los animales,</a:t>
            </a:r>
          </a:p>
          <a:p>
            <a:r>
              <a:rPr lang="es-EC" dirty="0" smtClean="0"/>
              <a:t>Podemos expresarnos a través de la palabra.”</a:t>
            </a:r>
            <a:endParaRPr lang="es-EC" dirty="0"/>
          </a:p>
        </p:txBody>
      </p:sp>
      <p:sp>
        <p:nvSpPr>
          <p:cNvPr id="16" name="15 CuadroTexto"/>
          <p:cNvSpPr txBox="1"/>
          <p:nvPr/>
        </p:nvSpPr>
        <p:spPr>
          <a:xfrm>
            <a:off x="539552" y="3933056"/>
            <a:ext cx="3014415" cy="2031325"/>
          </a:xfrm>
          <a:prstGeom prst="rect">
            <a:avLst/>
          </a:prstGeom>
          <a:noFill/>
        </p:spPr>
        <p:txBody>
          <a:bodyPr wrap="none" rtlCol="0">
            <a:spAutoFit/>
          </a:bodyPr>
          <a:lstStyle/>
          <a:p>
            <a:r>
              <a:rPr lang="es-EC" b="1" dirty="0" smtClean="0"/>
              <a:t>“ELEMENTOS O PRINCIPIOS </a:t>
            </a:r>
          </a:p>
          <a:p>
            <a:r>
              <a:rPr lang="es-EC" b="1" dirty="0" smtClean="0"/>
              <a:t>DE LA COMUNICACIÓN ORAL</a:t>
            </a:r>
            <a:r>
              <a:rPr lang="es-EC" dirty="0" smtClean="0"/>
              <a:t>:</a:t>
            </a:r>
          </a:p>
          <a:p>
            <a:pPr>
              <a:buFont typeface="Wingdings" pitchFamily="2" charset="2"/>
              <a:buChar char="v"/>
            </a:pPr>
            <a:r>
              <a:rPr lang="es-EC" dirty="0" smtClean="0"/>
              <a:t>   Definición</a:t>
            </a:r>
          </a:p>
          <a:p>
            <a:pPr>
              <a:buFont typeface="Wingdings" pitchFamily="2" charset="2"/>
              <a:buChar char="v"/>
            </a:pPr>
            <a:r>
              <a:rPr lang="es-EC" dirty="0" smtClean="0"/>
              <a:t>   Estructura</a:t>
            </a:r>
          </a:p>
          <a:p>
            <a:pPr>
              <a:buFont typeface="Wingdings" pitchFamily="2" charset="2"/>
              <a:buChar char="v"/>
            </a:pPr>
            <a:r>
              <a:rPr lang="es-EC" dirty="0" smtClean="0"/>
              <a:t>   Énfasis</a:t>
            </a:r>
          </a:p>
          <a:p>
            <a:pPr>
              <a:buFont typeface="Wingdings" pitchFamily="2" charset="2"/>
              <a:buChar char="v"/>
            </a:pPr>
            <a:r>
              <a:rPr lang="es-EC" dirty="0" smtClean="0"/>
              <a:t>   Repetición</a:t>
            </a:r>
          </a:p>
          <a:p>
            <a:pPr>
              <a:buFont typeface="Wingdings" pitchFamily="2" charset="2"/>
              <a:buChar char="v"/>
            </a:pPr>
            <a:r>
              <a:rPr lang="es-EC" dirty="0" smtClean="0"/>
              <a:t>   Sencillez”</a:t>
            </a:r>
            <a:endParaRPr lang="es-EC" dirty="0"/>
          </a:p>
        </p:txBody>
      </p:sp>
      <p:sp>
        <p:nvSpPr>
          <p:cNvPr id="17" name="16 CuadroTexto"/>
          <p:cNvSpPr txBox="1"/>
          <p:nvPr/>
        </p:nvSpPr>
        <p:spPr>
          <a:xfrm>
            <a:off x="5508104" y="1700808"/>
            <a:ext cx="3435299" cy="1477328"/>
          </a:xfrm>
          <a:prstGeom prst="rect">
            <a:avLst/>
          </a:prstGeom>
          <a:noFill/>
        </p:spPr>
        <p:txBody>
          <a:bodyPr wrap="none" rtlCol="0">
            <a:spAutoFit/>
          </a:bodyPr>
          <a:lstStyle/>
          <a:p>
            <a:r>
              <a:rPr lang="es-EC" b="1" dirty="0" smtClean="0"/>
              <a:t>“CARACTERISTICAS DEL MENSAJE:</a:t>
            </a:r>
          </a:p>
          <a:p>
            <a:pPr>
              <a:buFont typeface="Wingdings" pitchFamily="2" charset="2"/>
              <a:buChar char="v"/>
            </a:pPr>
            <a:r>
              <a:rPr lang="es-EC" dirty="0" smtClean="0"/>
              <a:t>   Claridad</a:t>
            </a:r>
          </a:p>
          <a:p>
            <a:pPr>
              <a:buFont typeface="Wingdings" pitchFamily="2" charset="2"/>
              <a:buChar char="v"/>
            </a:pPr>
            <a:r>
              <a:rPr lang="es-EC" dirty="0" smtClean="0"/>
              <a:t>   Brevedad</a:t>
            </a:r>
          </a:p>
          <a:p>
            <a:pPr>
              <a:buFont typeface="Wingdings" pitchFamily="2" charset="2"/>
              <a:buChar char="v"/>
            </a:pPr>
            <a:r>
              <a:rPr lang="es-EC" dirty="0" smtClean="0"/>
              <a:t>   Cortesía</a:t>
            </a:r>
          </a:p>
          <a:p>
            <a:pPr>
              <a:buFont typeface="Wingdings" pitchFamily="2" charset="2"/>
              <a:buChar char="v"/>
            </a:pPr>
            <a:r>
              <a:rPr lang="es-EC" dirty="0" smtClean="0"/>
              <a:t>   Cercanía”</a:t>
            </a:r>
            <a:endParaRPr lang="es-EC" dirty="0"/>
          </a:p>
        </p:txBody>
      </p:sp>
      <p:pic>
        <p:nvPicPr>
          <p:cNvPr id="18" name="17 Imagen" descr="comunicacion oral.jpg"/>
          <p:cNvPicPr>
            <a:picLocks noChangeAspect="1"/>
          </p:cNvPicPr>
          <p:nvPr/>
        </p:nvPicPr>
        <p:blipFill>
          <a:blip r:embed="rId2" cstate="print"/>
          <a:stretch>
            <a:fillRect/>
          </a:stretch>
        </p:blipFill>
        <p:spPr>
          <a:xfrm>
            <a:off x="3707904" y="3717032"/>
            <a:ext cx="5005647" cy="2664296"/>
          </a:xfrm>
          <a:prstGeom prst="rect">
            <a:avLst/>
          </a:prstGeom>
        </p:spPr>
      </p:pic>
      <p:pic>
        <p:nvPicPr>
          <p:cNvPr id="8" name="7 Imagen" descr="logo aiu.jpg"/>
          <p:cNvPicPr>
            <a:picLocks noChangeAspect="1"/>
          </p:cNvPicPr>
          <p:nvPr/>
        </p:nvPicPr>
        <p:blipFill>
          <a:blip r:embed="rId3" cstate="print"/>
          <a:stretch>
            <a:fillRect/>
          </a:stretch>
        </p:blipFill>
        <p:spPr>
          <a:xfrm>
            <a:off x="7236296" y="548680"/>
            <a:ext cx="1800200" cy="65364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escritura.jpg"/>
          <p:cNvPicPr>
            <a:picLocks noChangeAspect="1"/>
          </p:cNvPicPr>
          <p:nvPr/>
        </p:nvPicPr>
        <p:blipFill>
          <a:blip r:embed="rId2" cstate="print"/>
          <a:stretch>
            <a:fillRect/>
          </a:stretch>
        </p:blipFill>
        <p:spPr>
          <a:xfrm>
            <a:off x="5292080" y="980728"/>
            <a:ext cx="2520280" cy="1887778"/>
          </a:xfrm>
          <a:prstGeom prst="rect">
            <a:avLst/>
          </a:prstGeom>
        </p:spPr>
      </p:pic>
      <p:sp>
        <p:nvSpPr>
          <p:cNvPr id="5" name="4 Rectángulo"/>
          <p:cNvSpPr/>
          <p:nvPr/>
        </p:nvSpPr>
        <p:spPr>
          <a:xfrm>
            <a:off x="611560" y="1052736"/>
            <a:ext cx="4572000" cy="1477328"/>
          </a:xfrm>
          <a:prstGeom prst="rect">
            <a:avLst/>
          </a:prstGeom>
        </p:spPr>
        <p:txBody>
          <a:bodyPr>
            <a:spAutoFit/>
          </a:bodyPr>
          <a:lstStyle/>
          <a:p>
            <a:pPr algn="just"/>
            <a:r>
              <a:rPr lang="es-EC" dirty="0" smtClean="0"/>
              <a:t>“Es capaz de producir textos que, aparte su coherencia discursiva y orden expositivo general, se ajusten al uso correcto de la sintaxis, redacción, gramática y ortografía castellanas, con lógica argumental.”</a:t>
            </a:r>
            <a:endParaRPr lang="es-EC" dirty="0"/>
          </a:p>
        </p:txBody>
      </p:sp>
      <p:sp>
        <p:nvSpPr>
          <p:cNvPr id="6" name="1 Título"/>
          <p:cNvSpPr txBox="1">
            <a:spLocks/>
          </p:cNvSpPr>
          <p:nvPr/>
        </p:nvSpPr>
        <p:spPr>
          <a:xfrm>
            <a:off x="-612576" y="260648"/>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a:noFill/>
                </a:ln>
                <a:solidFill>
                  <a:schemeClr val="tx1"/>
                </a:solidFill>
                <a:effectLst/>
                <a:uLnTx/>
                <a:uFillTx/>
                <a:latin typeface="+mj-lt"/>
                <a:ea typeface="+mj-ea"/>
                <a:cs typeface="+mj-cs"/>
              </a:rPr>
              <a:t>ELEMENTOS DE COMUNICACIÓN ESCRITA</a:t>
            </a:r>
            <a:endParaRPr kumimoji="0" lang="es-EC" sz="28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8" name="17 Grupo"/>
          <p:cNvGrpSpPr/>
          <p:nvPr/>
        </p:nvGrpSpPr>
        <p:grpSpPr>
          <a:xfrm>
            <a:off x="1115616" y="2514314"/>
            <a:ext cx="4176464" cy="2064425"/>
            <a:chOff x="2051720" y="2492896"/>
            <a:chExt cx="4176464" cy="2064425"/>
          </a:xfrm>
        </p:grpSpPr>
        <p:sp>
          <p:nvSpPr>
            <p:cNvPr id="8" name="7 Rectángulo"/>
            <p:cNvSpPr/>
            <p:nvPr/>
          </p:nvSpPr>
          <p:spPr>
            <a:xfrm>
              <a:off x="2051720" y="2492896"/>
              <a:ext cx="4104456" cy="923330"/>
            </a:xfrm>
            <a:prstGeom prst="rect">
              <a:avLst/>
            </a:prstGeom>
          </p:spPr>
          <p:txBody>
            <a:bodyPr wrap="square">
              <a:spAutoFit/>
            </a:bodyPr>
            <a:lstStyle/>
            <a:p>
              <a:pPr algn="just"/>
              <a:r>
                <a:rPr lang="es-EC" dirty="0" smtClean="0"/>
                <a:t>“Se percibe a través de la visión, pues las palabras se leen y, por ende, se utiliza el sentido de la vista.”</a:t>
              </a:r>
              <a:endParaRPr lang="es-EC" dirty="0"/>
            </a:p>
          </p:txBody>
        </p:sp>
        <p:sp>
          <p:nvSpPr>
            <p:cNvPr id="9" name="8 Rectángulo"/>
            <p:cNvSpPr/>
            <p:nvPr/>
          </p:nvSpPr>
          <p:spPr>
            <a:xfrm>
              <a:off x="2051720" y="3356992"/>
              <a:ext cx="4176464" cy="1200329"/>
            </a:xfrm>
            <a:prstGeom prst="rect">
              <a:avLst/>
            </a:prstGeom>
          </p:spPr>
          <p:txBody>
            <a:bodyPr wrap="square">
              <a:spAutoFit/>
            </a:bodyPr>
            <a:lstStyle/>
            <a:p>
              <a:pPr algn="just"/>
              <a:r>
                <a:rPr lang="es-EC" dirty="0" smtClean="0"/>
                <a:t>“La escritura posee un mayor nivel de elaboración que la comunicación oral, pues se tiende a tener más cuidado de las palabras que se plasman.”</a:t>
              </a:r>
              <a:endParaRPr lang="es-EC" dirty="0"/>
            </a:p>
          </p:txBody>
        </p:sp>
      </p:grpSp>
      <p:sp>
        <p:nvSpPr>
          <p:cNvPr id="10" name="9 Rectángulo"/>
          <p:cNvSpPr/>
          <p:nvPr/>
        </p:nvSpPr>
        <p:spPr>
          <a:xfrm>
            <a:off x="683568" y="4653136"/>
            <a:ext cx="2232248" cy="2031325"/>
          </a:xfrm>
          <a:prstGeom prst="rect">
            <a:avLst/>
          </a:prstGeom>
        </p:spPr>
        <p:txBody>
          <a:bodyPr wrap="square">
            <a:spAutoFit/>
          </a:bodyPr>
          <a:lstStyle/>
          <a:p>
            <a:pPr algn="just"/>
            <a:r>
              <a:rPr lang="es-EC" dirty="0" smtClean="0"/>
              <a:t>“Son importantes los elementos de acentuación, pues le darán sentido a la lectura; pausas, interrogaciones, tildes, comas, etc.”</a:t>
            </a:r>
            <a:endParaRPr lang="es-EC" dirty="0"/>
          </a:p>
        </p:txBody>
      </p:sp>
      <p:sp>
        <p:nvSpPr>
          <p:cNvPr id="11" name="10 Rectángulo"/>
          <p:cNvSpPr/>
          <p:nvPr/>
        </p:nvSpPr>
        <p:spPr>
          <a:xfrm>
            <a:off x="5292080" y="4581128"/>
            <a:ext cx="3240360" cy="2031325"/>
          </a:xfrm>
          <a:prstGeom prst="rect">
            <a:avLst/>
          </a:prstGeom>
        </p:spPr>
        <p:txBody>
          <a:bodyPr wrap="square">
            <a:spAutoFit/>
          </a:bodyPr>
          <a:lstStyle/>
          <a:p>
            <a:pPr algn="just"/>
            <a:r>
              <a:rPr lang="es-EC" dirty="0" smtClean="0"/>
              <a:t>“El soporte verbal que es la base en esta comunicación es la escritura, las palabras. Eso no implica que el texto no pueda llevar gráficos, dibujos o diseños, pero lo primordial será el léxico escrito.”</a:t>
            </a:r>
            <a:endParaRPr lang="es-EC" dirty="0"/>
          </a:p>
        </p:txBody>
      </p:sp>
      <p:pic>
        <p:nvPicPr>
          <p:cNvPr id="12" name="11 Imagen" descr="leyendo.jpg"/>
          <p:cNvPicPr>
            <a:picLocks noChangeAspect="1"/>
          </p:cNvPicPr>
          <p:nvPr/>
        </p:nvPicPr>
        <p:blipFill>
          <a:blip r:embed="rId3" cstate="print"/>
          <a:stretch>
            <a:fillRect/>
          </a:stretch>
        </p:blipFill>
        <p:spPr>
          <a:xfrm>
            <a:off x="6444208" y="2492896"/>
            <a:ext cx="2376264" cy="2282874"/>
          </a:xfrm>
          <a:prstGeom prst="rect">
            <a:avLst/>
          </a:prstGeom>
        </p:spPr>
      </p:pic>
      <p:pic>
        <p:nvPicPr>
          <p:cNvPr id="17" name="16 Imagen" descr="discurso.jpg"/>
          <p:cNvPicPr>
            <a:picLocks noChangeAspect="1"/>
          </p:cNvPicPr>
          <p:nvPr/>
        </p:nvPicPr>
        <p:blipFill>
          <a:blip r:embed="rId4" cstate="print"/>
          <a:stretch>
            <a:fillRect/>
          </a:stretch>
        </p:blipFill>
        <p:spPr>
          <a:xfrm>
            <a:off x="3131840" y="4581128"/>
            <a:ext cx="1944216" cy="2144088"/>
          </a:xfrm>
          <a:prstGeom prst="rect">
            <a:avLst/>
          </a:prstGeom>
        </p:spPr>
      </p:pic>
      <p:pic>
        <p:nvPicPr>
          <p:cNvPr id="14" name="13 Imagen" descr="logo aiu.jpg"/>
          <p:cNvPicPr>
            <a:picLocks noChangeAspect="1"/>
          </p:cNvPicPr>
          <p:nvPr/>
        </p:nvPicPr>
        <p:blipFill>
          <a:blip r:embed="rId5"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6047656" y="5373216"/>
            <a:ext cx="2700808" cy="1368152"/>
          </a:xfrm>
          <a:prstGeom prst="rect">
            <a:avLst/>
          </a:prstGeom>
          <a:solidFill>
            <a:srgbClr val="86F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5076056" y="980728"/>
            <a:ext cx="3240360" cy="1368152"/>
          </a:xfrm>
          <a:prstGeom prst="rect">
            <a:avLst/>
          </a:prstGeom>
          <a:solidFill>
            <a:srgbClr val="86F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a:t>
            </a:r>
            <a:r>
              <a:rPr lang="es-EC" sz="2400" b="1" dirty="0" smtClean="0">
                <a:latin typeface="+mj-lt"/>
                <a:ea typeface="+mj-ea"/>
                <a:cs typeface="+mj-cs"/>
              </a:rPr>
              <a:t>EDICION EDITORIAL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4 Rectángulo"/>
          <p:cNvSpPr/>
          <p:nvPr/>
        </p:nvSpPr>
        <p:spPr>
          <a:xfrm>
            <a:off x="35496" y="717068"/>
            <a:ext cx="4572000" cy="1477328"/>
          </a:xfrm>
          <a:prstGeom prst="rect">
            <a:avLst/>
          </a:prstGeom>
        </p:spPr>
        <p:txBody>
          <a:bodyPr>
            <a:spAutoFit/>
          </a:bodyPr>
          <a:lstStyle/>
          <a:p>
            <a:pPr algn="just"/>
            <a:r>
              <a:rPr lang="es-EC" dirty="0" smtClean="0"/>
              <a:t>“El diseño gráfico es la </a:t>
            </a:r>
            <a:r>
              <a:rPr lang="es-EC" b="1" dirty="0" smtClean="0"/>
              <a:t>organización combinatoria de imágenes y textos </a:t>
            </a:r>
            <a:r>
              <a:rPr lang="es-EC" dirty="0" smtClean="0"/>
              <a:t>que constituyen mensajes dirigidos a los ojos y al conocimiento: </a:t>
            </a:r>
            <a:r>
              <a:rPr lang="es-EC" b="1" dirty="0" smtClean="0"/>
              <a:t>el diseño gráfico es diseño de comunicación.”</a:t>
            </a:r>
            <a:endParaRPr lang="es-EC" dirty="0"/>
          </a:p>
        </p:txBody>
      </p:sp>
      <p:grpSp>
        <p:nvGrpSpPr>
          <p:cNvPr id="12" name="11 Grupo"/>
          <p:cNvGrpSpPr/>
          <p:nvPr/>
        </p:nvGrpSpPr>
        <p:grpSpPr>
          <a:xfrm>
            <a:off x="4355976" y="2348880"/>
            <a:ext cx="4572000" cy="2640489"/>
            <a:chOff x="179512" y="2348880"/>
            <a:chExt cx="4572000" cy="2640489"/>
          </a:xfrm>
        </p:grpSpPr>
        <p:sp>
          <p:nvSpPr>
            <p:cNvPr id="6" name="5 Rectángulo"/>
            <p:cNvSpPr/>
            <p:nvPr/>
          </p:nvSpPr>
          <p:spPr>
            <a:xfrm>
              <a:off x="179512" y="2348880"/>
              <a:ext cx="4572000" cy="2031325"/>
            </a:xfrm>
            <a:prstGeom prst="rect">
              <a:avLst/>
            </a:prstGeom>
          </p:spPr>
          <p:txBody>
            <a:bodyPr>
              <a:spAutoFit/>
            </a:bodyPr>
            <a:lstStyle/>
            <a:p>
              <a:pPr algn="just"/>
              <a:r>
                <a:rPr lang="es-EC" dirty="0" smtClean="0"/>
                <a:t>“El manejo de las variables morfológicas es uno de los elementos principales, a través de los cuales, las </a:t>
              </a:r>
              <a:r>
                <a:rPr lang="es-EC" b="1" dirty="0" smtClean="0"/>
                <a:t>relaciones entre imagen y texto</a:t>
              </a:r>
              <a:r>
                <a:rPr lang="es-EC" dirty="0" smtClean="0"/>
                <a:t> se hacen fluidas con el fin de transmitir un mensaje con claridad.</a:t>
              </a:r>
              <a:br>
                <a:rPr lang="es-EC" dirty="0" smtClean="0"/>
              </a:br>
              <a:r>
                <a:rPr lang="es-EC" dirty="0" smtClean="0"/>
                <a:t/>
              </a:r>
              <a:br>
                <a:rPr lang="es-EC" dirty="0" smtClean="0"/>
              </a:br>
              <a:endParaRPr lang="es-EC" dirty="0"/>
            </a:p>
          </p:txBody>
        </p:sp>
        <p:sp>
          <p:nvSpPr>
            <p:cNvPr id="7" name="6 Rectángulo"/>
            <p:cNvSpPr/>
            <p:nvPr/>
          </p:nvSpPr>
          <p:spPr>
            <a:xfrm>
              <a:off x="179512" y="3789040"/>
              <a:ext cx="4572000" cy="1200329"/>
            </a:xfrm>
            <a:prstGeom prst="rect">
              <a:avLst/>
            </a:prstGeom>
          </p:spPr>
          <p:txBody>
            <a:bodyPr>
              <a:spAutoFit/>
            </a:bodyPr>
            <a:lstStyle/>
            <a:p>
              <a:pPr algn="just"/>
              <a:r>
                <a:rPr lang="es-EC" dirty="0" smtClean="0"/>
                <a:t>“El diseño editorial es una combinación de conocimientos que </a:t>
              </a:r>
              <a:r>
                <a:rPr lang="es-EC" b="1" dirty="0" smtClean="0"/>
                <a:t>apunta a representar</a:t>
              </a:r>
              <a:r>
                <a:rPr lang="es-EC" dirty="0" smtClean="0"/>
                <a:t>, de la mejor manera posible, el mensaje que se desee transmitir.”</a:t>
              </a:r>
              <a:endParaRPr lang="es-EC" dirty="0"/>
            </a:p>
          </p:txBody>
        </p:sp>
      </p:grpSp>
      <p:sp>
        <p:nvSpPr>
          <p:cNvPr id="8" name="7 Rectángulo"/>
          <p:cNvSpPr/>
          <p:nvPr/>
        </p:nvSpPr>
        <p:spPr>
          <a:xfrm>
            <a:off x="648072" y="5180999"/>
            <a:ext cx="4572000" cy="1200329"/>
          </a:xfrm>
          <a:prstGeom prst="rect">
            <a:avLst/>
          </a:prstGeom>
        </p:spPr>
        <p:txBody>
          <a:bodyPr>
            <a:spAutoFit/>
          </a:bodyPr>
          <a:lstStyle/>
          <a:p>
            <a:pPr algn="just"/>
            <a:r>
              <a:rPr lang="es-EC" dirty="0" smtClean="0"/>
              <a:t>“El Diseño editorial consiste en la </a:t>
            </a:r>
            <a:r>
              <a:rPr lang="es-EC" b="1" dirty="0" smtClean="0"/>
              <a:t>diagramación de textos e imágenes </a:t>
            </a:r>
            <a:r>
              <a:rPr lang="es-EC" dirty="0" smtClean="0"/>
              <a:t>incluidas en publicaciones tales como revistas, periódicos o libros.”</a:t>
            </a:r>
            <a:endParaRPr lang="es-EC" dirty="0"/>
          </a:p>
        </p:txBody>
      </p:sp>
      <p:pic>
        <p:nvPicPr>
          <p:cNvPr id="9" name="8 Imagen" descr="diseño g.jpg"/>
          <p:cNvPicPr>
            <a:picLocks noChangeAspect="1"/>
          </p:cNvPicPr>
          <p:nvPr/>
        </p:nvPicPr>
        <p:blipFill>
          <a:blip r:embed="rId2" cstate="print"/>
          <a:stretch>
            <a:fillRect/>
          </a:stretch>
        </p:blipFill>
        <p:spPr>
          <a:xfrm>
            <a:off x="5971356" y="4983435"/>
            <a:ext cx="2705100" cy="1685925"/>
          </a:xfrm>
          <a:prstGeom prst="rect">
            <a:avLst/>
          </a:prstGeom>
        </p:spPr>
      </p:pic>
      <p:pic>
        <p:nvPicPr>
          <p:cNvPr id="10" name="9 Imagen" descr="diseño g2.jpg"/>
          <p:cNvPicPr>
            <a:picLocks noChangeAspect="1"/>
          </p:cNvPicPr>
          <p:nvPr/>
        </p:nvPicPr>
        <p:blipFill>
          <a:blip r:embed="rId3" cstate="print"/>
          <a:stretch>
            <a:fillRect/>
          </a:stretch>
        </p:blipFill>
        <p:spPr>
          <a:xfrm>
            <a:off x="1043608" y="2348880"/>
            <a:ext cx="2520280" cy="2554185"/>
          </a:xfrm>
          <a:prstGeom prst="rect">
            <a:avLst/>
          </a:prstGeom>
        </p:spPr>
      </p:pic>
      <p:pic>
        <p:nvPicPr>
          <p:cNvPr id="11" name="10 Imagen" descr="diseño gráfico.jpg"/>
          <p:cNvPicPr>
            <a:picLocks noChangeAspect="1"/>
          </p:cNvPicPr>
          <p:nvPr/>
        </p:nvPicPr>
        <p:blipFill>
          <a:blip r:embed="rId4" cstate="print"/>
          <a:stretch>
            <a:fillRect/>
          </a:stretch>
        </p:blipFill>
        <p:spPr>
          <a:xfrm>
            <a:off x="5004048" y="890136"/>
            <a:ext cx="3228975" cy="1419225"/>
          </a:xfrm>
          <a:prstGeom prst="rect">
            <a:avLst/>
          </a:prstGeom>
        </p:spPr>
      </p:pic>
      <p:cxnSp>
        <p:nvCxnSpPr>
          <p:cNvPr id="16" name="15 Conector recto de flecha"/>
          <p:cNvCxnSpPr>
            <a:stCxn id="5" idx="3"/>
          </p:cNvCxnSpPr>
          <p:nvPr/>
        </p:nvCxnSpPr>
        <p:spPr>
          <a:xfrm>
            <a:off x="4607496" y="1455732"/>
            <a:ext cx="1476672" cy="290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a:off x="2483768" y="3284984"/>
            <a:ext cx="3456384" cy="12241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3347864" y="5805264"/>
            <a:ext cx="3672408"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17" name="16 Imagen" descr="logo aiu.jpg"/>
          <p:cNvPicPr>
            <a:picLocks noChangeAspect="1"/>
          </p:cNvPicPr>
          <p:nvPr/>
        </p:nvPicPr>
        <p:blipFill>
          <a:blip r:embed="rId5"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a:t>
            </a:r>
            <a:r>
              <a:rPr lang="es-EC" sz="2400" b="1" dirty="0" smtClean="0">
                <a:latin typeface="+mj-lt"/>
                <a:ea typeface="+mj-ea"/>
                <a:cs typeface="+mj-cs"/>
              </a:rPr>
              <a:t>EDICION EDITORIAL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2483768" y="620688"/>
            <a:ext cx="4968552" cy="954107"/>
          </a:xfrm>
          <a:prstGeom prst="rect">
            <a:avLst/>
          </a:prstGeom>
        </p:spPr>
        <p:txBody>
          <a:bodyPr wrap="square">
            <a:spAutoFit/>
          </a:bodyPr>
          <a:lstStyle/>
          <a:p>
            <a:pPr algn="ctr"/>
            <a:r>
              <a:rPr lang="es-EC" sz="2800" b="1" dirty="0" smtClean="0"/>
              <a:t>La estructura del diseño y los </a:t>
            </a:r>
          </a:p>
          <a:p>
            <a:pPr algn="ctr"/>
            <a:r>
              <a:rPr lang="es-EC" sz="2800" b="1" dirty="0" smtClean="0"/>
              <a:t>elementos que contiene</a:t>
            </a:r>
            <a:endParaRPr lang="es-EC" sz="2800" b="1" dirty="0"/>
          </a:p>
        </p:txBody>
      </p:sp>
      <p:sp>
        <p:nvSpPr>
          <p:cNvPr id="8" name="7 Rectángulo"/>
          <p:cNvSpPr/>
          <p:nvPr/>
        </p:nvSpPr>
        <p:spPr>
          <a:xfrm>
            <a:off x="179512" y="1268760"/>
            <a:ext cx="2304256" cy="2954655"/>
          </a:xfrm>
          <a:prstGeom prst="rect">
            <a:avLst/>
          </a:prstGeom>
        </p:spPr>
        <p:txBody>
          <a:bodyPr wrap="square">
            <a:spAutoFit/>
          </a:bodyPr>
          <a:lstStyle/>
          <a:p>
            <a:pPr algn="just"/>
            <a:r>
              <a:rPr lang="es-EC" sz="2000" b="1" dirty="0" smtClean="0"/>
              <a:t>Plantilla y Estilo: “</a:t>
            </a:r>
            <a:r>
              <a:rPr lang="es-EC" dirty="0" smtClean="0"/>
              <a:t>No es más que un instrumento para medir y organizar los espacios y los elementos de la composición de una forma coherente y equilibrada.”</a:t>
            </a:r>
            <a:r>
              <a:rPr lang="es-EC" sz="2000" dirty="0" smtClean="0"/>
              <a:t/>
            </a:r>
            <a:br>
              <a:rPr lang="es-EC" sz="2000" dirty="0" smtClean="0"/>
            </a:br>
            <a:endParaRPr lang="es-EC" sz="2000" dirty="0"/>
          </a:p>
        </p:txBody>
      </p:sp>
      <p:sp>
        <p:nvSpPr>
          <p:cNvPr id="9" name="8 Rectángulo"/>
          <p:cNvSpPr/>
          <p:nvPr/>
        </p:nvSpPr>
        <p:spPr>
          <a:xfrm>
            <a:off x="395536" y="4077072"/>
            <a:ext cx="5040560" cy="2339102"/>
          </a:xfrm>
          <a:prstGeom prst="rect">
            <a:avLst/>
          </a:prstGeom>
        </p:spPr>
        <p:txBody>
          <a:bodyPr wrap="square">
            <a:spAutoFit/>
          </a:bodyPr>
          <a:lstStyle/>
          <a:p>
            <a:pPr algn="just"/>
            <a:r>
              <a:rPr lang="es-EC" sz="2000" b="1" dirty="0" smtClean="0"/>
              <a:t>Derecho de autor </a:t>
            </a:r>
            <a:r>
              <a:rPr lang="es-EC" b="1" dirty="0" smtClean="0"/>
              <a:t>: “</a:t>
            </a:r>
            <a:r>
              <a:rPr lang="es-EC" dirty="0" smtClean="0"/>
              <a:t>Cuando una autor realiza una obra literaria, científica o artística adquiere derechos de autor, por la ley de propiedad intelectual (LPI, 1987), por el sólo hecho de su creación ya sea expresada en medio tangible como intangible.” </a:t>
            </a:r>
          </a:p>
          <a:p>
            <a:pPr algn="just"/>
            <a:r>
              <a:rPr lang="es-EC" dirty="0" smtClean="0"/>
              <a:t>“El derecho de autor es derecho moral. Es irrenunciable e inalienable.”</a:t>
            </a:r>
            <a:endParaRPr lang="es-EC" dirty="0"/>
          </a:p>
        </p:txBody>
      </p:sp>
      <p:sp>
        <p:nvSpPr>
          <p:cNvPr id="13" name="12 Rectángulo"/>
          <p:cNvSpPr/>
          <p:nvPr/>
        </p:nvSpPr>
        <p:spPr>
          <a:xfrm>
            <a:off x="2843808" y="2276872"/>
            <a:ext cx="3960440" cy="1785104"/>
          </a:xfrm>
          <a:prstGeom prst="rect">
            <a:avLst/>
          </a:prstGeom>
        </p:spPr>
        <p:txBody>
          <a:bodyPr wrap="square">
            <a:spAutoFit/>
          </a:bodyPr>
          <a:lstStyle/>
          <a:p>
            <a:pPr algn="just"/>
            <a:r>
              <a:rPr lang="es-EC" sz="2000" b="1" dirty="0" smtClean="0"/>
              <a:t>Retícula:</a:t>
            </a:r>
            <a:r>
              <a:rPr lang="es-EC" dirty="0" smtClean="0"/>
              <a:t> “Consiste en dividir el espacio en pequeños módulos (o rectángulos), que sirven de guía para la ubicación de los elementos. La finalidad de la retícula es intentar establecer orden donde hay caos”</a:t>
            </a:r>
            <a:endParaRPr lang="es-EC" dirty="0"/>
          </a:p>
        </p:txBody>
      </p:sp>
      <p:pic>
        <p:nvPicPr>
          <p:cNvPr id="15" name="14 Imagen" descr="hoja libro.jpg"/>
          <p:cNvPicPr>
            <a:picLocks noChangeAspect="1"/>
          </p:cNvPicPr>
          <p:nvPr/>
        </p:nvPicPr>
        <p:blipFill>
          <a:blip r:embed="rId2" cstate="print"/>
          <a:stretch>
            <a:fillRect/>
          </a:stretch>
        </p:blipFill>
        <p:spPr>
          <a:xfrm>
            <a:off x="6948264" y="1259088"/>
            <a:ext cx="1656184" cy="1161800"/>
          </a:xfrm>
          <a:prstGeom prst="rect">
            <a:avLst/>
          </a:prstGeom>
        </p:spPr>
      </p:pic>
      <p:pic>
        <p:nvPicPr>
          <p:cNvPr id="16" name="15 Imagen" descr="hoja 2.jpg"/>
          <p:cNvPicPr>
            <a:picLocks noChangeAspect="1"/>
          </p:cNvPicPr>
          <p:nvPr/>
        </p:nvPicPr>
        <p:blipFill>
          <a:blip r:embed="rId3" cstate="print"/>
          <a:stretch>
            <a:fillRect/>
          </a:stretch>
        </p:blipFill>
        <p:spPr>
          <a:xfrm>
            <a:off x="7020272" y="2564904"/>
            <a:ext cx="1695450" cy="2398018"/>
          </a:xfrm>
          <a:prstGeom prst="rect">
            <a:avLst/>
          </a:prstGeom>
        </p:spPr>
      </p:pic>
      <p:pic>
        <p:nvPicPr>
          <p:cNvPr id="10" name="9 Imagen" descr="PLANTILLA.jpg"/>
          <p:cNvPicPr>
            <a:picLocks noChangeAspect="1"/>
          </p:cNvPicPr>
          <p:nvPr/>
        </p:nvPicPr>
        <p:blipFill>
          <a:blip r:embed="rId4" cstate="print"/>
          <a:stretch>
            <a:fillRect/>
          </a:stretch>
        </p:blipFill>
        <p:spPr>
          <a:xfrm>
            <a:off x="5940152" y="5013176"/>
            <a:ext cx="2743200" cy="1666875"/>
          </a:xfrm>
          <a:prstGeom prst="rect">
            <a:avLst/>
          </a:prstGeom>
        </p:spPr>
      </p:pic>
      <p:pic>
        <p:nvPicPr>
          <p:cNvPr id="11" name="10 Imagen" descr="logo aiu.jpg"/>
          <p:cNvPicPr>
            <a:picLocks noChangeAspect="1"/>
          </p:cNvPicPr>
          <p:nvPr/>
        </p:nvPicPr>
        <p:blipFill>
          <a:blip r:embed="rId5"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a:t>
            </a:r>
            <a:r>
              <a:rPr lang="es-EC" sz="2400" b="1" dirty="0" smtClean="0">
                <a:latin typeface="+mj-lt"/>
                <a:ea typeface="+mj-ea"/>
                <a:cs typeface="+mj-cs"/>
              </a:rPr>
              <a:t>EDICION EDITORIAL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7 Rectángulo"/>
          <p:cNvSpPr/>
          <p:nvPr/>
        </p:nvSpPr>
        <p:spPr>
          <a:xfrm>
            <a:off x="3203848" y="764704"/>
            <a:ext cx="3410742" cy="523220"/>
          </a:xfrm>
          <a:prstGeom prst="rect">
            <a:avLst/>
          </a:prstGeom>
        </p:spPr>
        <p:txBody>
          <a:bodyPr wrap="none">
            <a:spAutoFit/>
          </a:bodyPr>
          <a:lstStyle/>
          <a:p>
            <a:r>
              <a:rPr lang="es-EC" sz="2800" b="1" dirty="0" smtClean="0"/>
              <a:t>Elementos editoriales</a:t>
            </a:r>
            <a:endParaRPr lang="es-EC" sz="2800" dirty="0"/>
          </a:p>
        </p:txBody>
      </p:sp>
      <p:sp>
        <p:nvSpPr>
          <p:cNvPr id="10" name="9 Rectángulo"/>
          <p:cNvSpPr/>
          <p:nvPr/>
        </p:nvSpPr>
        <p:spPr>
          <a:xfrm>
            <a:off x="216024" y="1268760"/>
            <a:ext cx="4788024" cy="1231106"/>
          </a:xfrm>
          <a:prstGeom prst="rect">
            <a:avLst/>
          </a:prstGeom>
        </p:spPr>
        <p:txBody>
          <a:bodyPr wrap="square">
            <a:spAutoFit/>
          </a:bodyPr>
          <a:lstStyle/>
          <a:p>
            <a:pPr algn="just"/>
            <a:r>
              <a:rPr lang="es-EC" sz="2000" b="1" dirty="0" smtClean="0"/>
              <a:t>El titular</a:t>
            </a:r>
            <a:r>
              <a:rPr lang="es-EC" b="1" dirty="0" smtClean="0"/>
              <a:t>: “</a:t>
            </a:r>
            <a:r>
              <a:rPr lang="es-EC" dirty="0" smtClean="0"/>
              <a:t>Es el elemento lingüístico más importante de la composición, ya que tiene la misión de llamar la atención e introducir al resto del contenido.”</a:t>
            </a:r>
            <a:endParaRPr lang="es-EC" dirty="0"/>
          </a:p>
        </p:txBody>
      </p:sp>
      <p:sp>
        <p:nvSpPr>
          <p:cNvPr id="11" name="10 Rectángulo"/>
          <p:cNvSpPr/>
          <p:nvPr/>
        </p:nvSpPr>
        <p:spPr>
          <a:xfrm>
            <a:off x="4067944" y="2708920"/>
            <a:ext cx="4752528" cy="2062103"/>
          </a:xfrm>
          <a:prstGeom prst="rect">
            <a:avLst/>
          </a:prstGeom>
        </p:spPr>
        <p:txBody>
          <a:bodyPr wrap="square">
            <a:spAutoFit/>
          </a:bodyPr>
          <a:lstStyle/>
          <a:p>
            <a:pPr algn="just"/>
            <a:r>
              <a:rPr lang="es-EC" sz="2000" b="1" dirty="0" smtClean="0"/>
              <a:t>El cuerpo de texto</a:t>
            </a:r>
            <a:r>
              <a:rPr lang="es-EC" b="1" dirty="0" smtClean="0"/>
              <a:t>:” </a:t>
            </a:r>
            <a:r>
              <a:rPr lang="es-EC" dirty="0" smtClean="0"/>
              <a:t>Es normalmente el elemento al que menos se le presta atención, bien porque resulta pesado, aburrido, o por la sencilla razón de que en algunas ocasiones, con la imagen (infografía, ilustración...) y el titular ya parece que se han desarrollado los elementos fundamentales.”</a:t>
            </a:r>
            <a:endParaRPr lang="es-EC" dirty="0"/>
          </a:p>
        </p:txBody>
      </p:sp>
      <p:sp>
        <p:nvSpPr>
          <p:cNvPr id="12" name="11 Rectángulo"/>
          <p:cNvSpPr/>
          <p:nvPr/>
        </p:nvSpPr>
        <p:spPr>
          <a:xfrm>
            <a:off x="216024" y="5017239"/>
            <a:ext cx="4716016" cy="1508105"/>
          </a:xfrm>
          <a:prstGeom prst="rect">
            <a:avLst/>
          </a:prstGeom>
        </p:spPr>
        <p:txBody>
          <a:bodyPr wrap="square">
            <a:spAutoFit/>
          </a:bodyPr>
          <a:lstStyle/>
          <a:p>
            <a:pPr algn="just"/>
            <a:r>
              <a:rPr lang="es-EC" sz="2000" b="1" dirty="0" smtClean="0"/>
              <a:t>Pie de foto</a:t>
            </a:r>
            <a:r>
              <a:rPr lang="es-EC" b="1" dirty="0" smtClean="0"/>
              <a:t>: “</a:t>
            </a:r>
            <a:r>
              <a:rPr lang="es-EC" dirty="0" smtClean="0"/>
              <a:t>Este elemento tiene como misión dar información sobre la fotografía, y normalmente es preciso y no muy denso. Aunque pueda parecer de poca importancia, es uno de los elementos que más se leen.”</a:t>
            </a:r>
            <a:endParaRPr lang="es-EC" dirty="0"/>
          </a:p>
        </p:txBody>
      </p:sp>
      <p:pic>
        <p:nvPicPr>
          <p:cNvPr id="7" name="6 Imagen" descr="TITULAR.jpg"/>
          <p:cNvPicPr>
            <a:picLocks noChangeAspect="1"/>
          </p:cNvPicPr>
          <p:nvPr/>
        </p:nvPicPr>
        <p:blipFill>
          <a:blip r:embed="rId2" cstate="print"/>
          <a:stretch>
            <a:fillRect/>
          </a:stretch>
        </p:blipFill>
        <p:spPr>
          <a:xfrm>
            <a:off x="5220072" y="1268760"/>
            <a:ext cx="3657600" cy="1247775"/>
          </a:xfrm>
          <a:prstGeom prst="rect">
            <a:avLst/>
          </a:prstGeom>
        </p:spPr>
      </p:pic>
      <p:pic>
        <p:nvPicPr>
          <p:cNvPr id="9" name="8 Imagen" descr="TEXTO.jpg"/>
          <p:cNvPicPr>
            <a:picLocks noChangeAspect="1"/>
          </p:cNvPicPr>
          <p:nvPr/>
        </p:nvPicPr>
        <p:blipFill>
          <a:blip r:embed="rId3" cstate="print"/>
          <a:stretch>
            <a:fillRect/>
          </a:stretch>
        </p:blipFill>
        <p:spPr>
          <a:xfrm>
            <a:off x="755575" y="2564904"/>
            <a:ext cx="2727081" cy="2232248"/>
          </a:xfrm>
          <a:prstGeom prst="rect">
            <a:avLst/>
          </a:prstGeom>
        </p:spPr>
      </p:pic>
      <p:pic>
        <p:nvPicPr>
          <p:cNvPr id="13" name="12 Imagen" descr="MICHAEL.jpg"/>
          <p:cNvPicPr>
            <a:picLocks noChangeAspect="1"/>
          </p:cNvPicPr>
          <p:nvPr/>
        </p:nvPicPr>
        <p:blipFill>
          <a:blip r:embed="rId4" cstate="print"/>
          <a:stretch>
            <a:fillRect/>
          </a:stretch>
        </p:blipFill>
        <p:spPr>
          <a:xfrm>
            <a:off x="5724128" y="4725144"/>
            <a:ext cx="2952328" cy="2060848"/>
          </a:xfrm>
          <a:prstGeom prst="rect">
            <a:avLst/>
          </a:prstGeom>
        </p:spPr>
      </p:pic>
      <p:cxnSp>
        <p:nvCxnSpPr>
          <p:cNvPr id="15" name="14 Conector recto de flecha"/>
          <p:cNvCxnSpPr/>
          <p:nvPr/>
        </p:nvCxnSpPr>
        <p:spPr>
          <a:xfrm flipV="1">
            <a:off x="4860032" y="1772816"/>
            <a:ext cx="1368152"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H="1">
            <a:off x="2123728" y="2924944"/>
            <a:ext cx="2088232" cy="15121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2" idx="3"/>
          </p:cNvCxnSpPr>
          <p:nvPr/>
        </p:nvCxnSpPr>
        <p:spPr>
          <a:xfrm>
            <a:off x="4932040" y="5771292"/>
            <a:ext cx="864096" cy="8260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13 Imagen" descr="logo aiu.jpg"/>
          <p:cNvPicPr>
            <a:picLocks noChangeAspect="1"/>
          </p:cNvPicPr>
          <p:nvPr/>
        </p:nvPicPr>
        <p:blipFill>
          <a:blip r:embed="rId5"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235" y="1340768"/>
            <a:ext cx="8320548" cy="2585323"/>
          </a:xfrm>
          <a:prstGeom prst="rect">
            <a:avLst/>
          </a:prstGeom>
        </p:spPr>
        <p:txBody>
          <a:bodyPr wrap="none">
            <a:spAutoFit/>
          </a:bodyPr>
          <a:lstStyle/>
          <a:p>
            <a:r>
              <a:rPr lang="es-EC" b="1" dirty="0" smtClean="0"/>
              <a:t>Fotografía e ilustración:</a:t>
            </a:r>
            <a:r>
              <a:rPr lang="es-EC" dirty="0" smtClean="0"/>
              <a:t> “Son por lo general los elementos que más llaman la atención </a:t>
            </a:r>
          </a:p>
          <a:p>
            <a:r>
              <a:rPr lang="es-EC" dirty="0" smtClean="0"/>
              <a:t>y es la parte de la composición que seguro que miramos. La presencia de una imagen </a:t>
            </a:r>
          </a:p>
          <a:p>
            <a:r>
              <a:rPr lang="es-EC" dirty="0" smtClean="0"/>
              <a:t>abre al diseñador un abanico de posibilidades mucho más amplio, ya que son </a:t>
            </a:r>
          </a:p>
          <a:p>
            <a:r>
              <a:rPr lang="es-EC" dirty="0" smtClean="0"/>
              <a:t>elementos que:		</a:t>
            </a:r>
          </a:p>
          <a:p>
            <a:r>
              <a:rPr lang="es-EC" dirty="0" smtClean="0"/>
              <a:t>-   Proporcionan información. </a:t>
            </a:r>
          </a:p>
          <a:p>
            <a:r>
              <a:rPr lang="es-EC" dirty="0" smtClean="0"/>
              <a:t>-   Enseñan el producto tal como es. </a:t>
            </a:r>
          </a:p>
          <a:p>
            <a:r>
              <a:rPr lang="es-EC" dirty="0" smtClean="0"/>
              <a:t>-   Hacen la comunicación más real y creíble. </a:t>
            </a:r>
          </a:p>
          <a:p>
            <a:r>
              <a:rPr lang="es-EC" dirty="0" smtClean="0"/>
              <a:t>-   Sugieren, expresan sensaciones, estimulan... “</a:t>
            </a:r>
          </a:p>
          <a:p>
            <a:endParaRPr lang="es-EC" dirty="0"/>
          </a:p>
        </p:txBody>
      </p:sp>
      <p:sp>
        <p:nvSpPr>
          <p:cNvPr id="6" name="5 Rectángulo"/>
          <p:cNvSpPr/>
          <p:nvPr/>
        </p:nvSpPr>
        <p:spPr>
          <a:xfrm>
            <a:off x="251520" y="4005064"/>
            <a:ext cx="2880320" cy="2031325"/>
          </a:xfrm>
          <a:prstGeom prst="rect">
            <a:avLst/>
          </a:prstGeom>
        </p:spPr>
        <p:txBody>
          <a:bodyPr wrap="square">
            <a:spAutoFit/>
          </a:bodyPr>
          <a:lstStyle/>
          <a:p>
            <a:r>
              <a:rPr lang="es-EC" b="1" dirty="0" smtClean="0"/>
              <a:t>El logotipo: “</a:t>
            </a:r>
            <a:r>
              <a:rPr lang="es-EC" dirty="0" smtClean="0"/>
              <a:t>Es el elemento del diseño que representa a la empresa, el producto, servicio del anunciante, en definitiva, la imagen de la empresa.”</a:t>
            </a:r>
            <a:br>
              <a:rPr lang="es-EC" dirty="0" smtClean="0"/>
            </a:br>
            <a:endParaRPr lang="es-EC" dirty="0"/>
          </a:p>
        </p:txBody>
      </p:sp>
      <p:sp>
        <p:nvSpPr>
          <p:cNvPr id="7" name="6 Rectángulo"/>
          <p:cNvSpPr/>
          <p:nvPr/>
        </p:nvSpPr>
        <p:spPr>
          <a:xfrm>
            <a:off x="5759624" y="4077072"/>
            <a:ext cx="3384376" cy="2585323"/>
          </a:xfrm>
          <a:prstGeom prst="rect">
            <a:avLst/>
          </a:prstGeom>
        </p:spPr>
        <p:txBody>
          <a:bodyPr wrap="square">
            <a:spAutoFit/>
          </a:bodyPr>
          <a:lstStyle/>
          <a:p>
            <a:r>
              <a:rPr lang="es-EC" b="1" dirty="0" smtClean="0"/>
              <a:t>Espacios en blanco: “</a:t>
            </a:r>
            <a:r>
              <a:rPr lang="es-EC" dirty="0" smtClean="0"/>
              <a:t>Tienen más importancia de lo que parece, aunque algunos anuncios casi prescindan de ellos.</a:t>
            </a:r>
            <a:br>
              <a:rPr lang="es-EC" dirty="0" smtClean="0"/>
            </a:br>
            <a:r>
              <a:rPr lang="es-EC" dirty="0" smtClean="0"/>
              <a:t>Los espacios es blanco transmiten claridad, libertad, espacio, y ayudan en muchos casos a equilibrar la composición.”</a:t>
            </a:r>
          </a:p>
          <a:p>
            <a:endParaRPr lang="es-EC" dirty="0"/>
          </a:p>
        </p:txBody>
      </p:sp>
      <p:sp>
        <p:nvSpPr>
          <p:cNvPr id="8"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a:t>
            </a:r>
            <a:r>
              <a:rPr lang="es-EC" sz="2400" b="1" dirty="0" smtClean="0">
                <a:latin typeface="+mj-lt"/>
                <a:ea typeface="+mj-ea"/>
                <a:cs typeface="+mj-cs"/>
              </a:rPr>
              <a:t>EDICION EDITORIAL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8 Rectángulo"/>
          <p:cNvSpPr/>
          <p:nvPr/>
        </p:nvSpPr>
        <p:spPr>
          <a:xfrm>
            <a:off x="2794621" y="764704"/>
            <a:ext cx="3410742" cy="523220"/>
          </a:xfrm>
          <a:prstGeom prst="rect">
            <a:avLst/>
          </a:prstGeom>
        </p:spPr>
        <p:txBody>
          <a:bodyPr wrap="none">
            <a:spAutoFit/>
          </a:bodyPr>
          <a:lstStyle/>
          <a:p>
            <a:r>
              <a:rPr lang="es-EC" sz="2800" b="1" dirty="0" smtClean="0"/>
              <a:t>Elementos editoriales</a:t>
            </a:r>
            <a:endParaRPr lang="es-EC" sz="2800" dirty="0"/>
          </a:p>
        </p:txBody>
      </p:sp>
      <p:pic>
        <p:nvPicPr>
          <p:cNvPr id="10" name="9 Imagen" descr="CHAVEZ.jpg"/>
          <p:cNvPicPr>
            <a:picLocks noChangeAspect="1"/>
          </p:cNvPicPr>
          <p:nvPr/>
        </p:nvPicPr>
        <p:blipFill>
          <a:blip r:embed="rId2" cstate="print"/>
          <a:stretch>
            <a:fillRect/>
          </a:stretch>
        </p:blipFill>
        <p:spPr>
          <a:xfrm>
            <a:off x="5076056" y="2276872"/>
            <a:ext cx="2263109" cy="1584176"/>
          </a:xfrm>
          <a:prstGeom prst="rect">
            <a:avLst/>
          </a:prstGeom>
        </p:spPr>
      </p:pic>
      <p:pic>
        <p:nvPicPr>
          <p:cNvPr id="11" name="10 Imagen" descr="LOGOTIPOS.jpg"/>
          <p:cNvPicPr>
            <a:picLocks noChangeAspect="1"/>
          </p:cNvPicPr>
          <p:nvPr/>
        </p:nvPicPr>
        <p:blipFill>
          <a:blip r:embed="rId3" cstate="print"/>
          <a:stretch>
            <a:fillRect/>
          </a:stretch>
        </p:blipFill>
        <p:spPr>
          <a:xfrm>
            <a:off x="2987824" y="4509120"/>
            <a:ext cx="2520280" cy="2160240"/>
          </a:xfrm>
          <a:prstGeom prst="rect">
            <a:avLst/>
          </a:prstGeom>
        </p:spPr>
      </p:pic>
      <p:pic>
        <p:nvPicPr>
          <p:cNvPr id="12" name="11 Imagen" descr="PORTADA.jpg"/>
          <p:cNvPicPr>
            <a:picLocks noChangeAspect="1"/>
          </p:cNvPicPr>
          <p:nvPr/>
        </p:nvPicPr>
        <p:blipFill>
          <a:blip r:embed="rId4" cstate="print"/>
          <a:stretch>
            <a:fillRect/>
          </a:stretch>
        </p:blipFill>
        <p:spPr>
          <a:xfrm>
            <a:off x="7524328" y="2060848"/>
            <a:ext cx="1425327" cy="1893127"/>
          </a:xfrm>
          <a:prstGeom prst="rect">
            <a:avLst/>
          </a:prstGeom>
        </p:spPr>
      </p:pic>
      <p:cxnSp>
        <p:nvCxnSpPr>
          <p:cNvPr id="14" name="13 Conector recto de flecha"/>
          <p:cNvCxnSpPr/>
          <p:nvPr/>
        </p:nvCxnSpPr>
        <p:spPr>
          <a:xfrm>
            <a:off x="1907704" y="2276872"/>
            <a:ext cx="3168352"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1979712" y="2276872"/>
            <a:ext cx="5832648"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endCxn id="11" idx="0"/>
          </p:cNvCxnSpPr>
          <p:nvPr/>
        </p:nvCxnSpPr>
        <p:spPr>
          <a:xfrm>
            <a:off x="2987824" y="4221088"/>
            <a:ext cx="126014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12 Imagen" descr="logo aiu.jpg"/>
          <p:cNvPicPr>
            <a:picLocks noChangeAspect="1"/>
          </p:cNvPicPr>
          <p:nvPr/>
        </p:nvPicPr>
        <p:blipFill>
          <a:blip r:embed="rId5"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EDICION DIGITAL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323528" y="666562"/>
            <a:ext cx="4572000" cy="1754326"/>
          </a:xfrm>
          <a:prstGeom prst="rect">
            <a:avLst/>
          </a:prstGeom>
        </p:spPr>
        <p:txBody>
          <a:bodyPr wrap="square">
            <a:spAutoFit/>
          </a:bodyPr>
          <a:lstStyle/>
          <a:p>
            <a:pPr algn="just"/>
            <a:r>
              <a:rPr lang="es-EC" dirty="0" smtClean="0"/>
              <a:t>“La digitalización de imágenes es un fenómeno cada vez más extendido y tiene posibilidades de ser frecuentado por una inmensa mayoría de gente. “</a:t>
            </a:r>
            <a:br>
              <a:rPr lang="es-EC" dirty="0" smtClean="0"/>
            </a:br>
            <a:r>
              <a:rPr lang="es-EC" dirty="0" smtClean="0"/>
              <a:t/>
            </a:r>
            <a:br>
              <a:rPr lang="es-EC" dirty="0" smtClean="0"/>
            </a:br>
            <a:endParaRPr lang="es-EC" dirty="0"/>
          </a:p>
        </p:txBody>
      </p:sp>
      <p:sp>
        <p:nvSpPr>
          <p:cNvPr id="7" name="6 Rectángulo"/>
          <p:cNvSpPr/>
          <p:nvPr/>
        </p:nvSpPr>
        <p:spPr>
          <a:xfrm>
            <a:off x="323528" y="1916832"/>
            <a:ext cx="4572000" cy="3139321"/>
          </a:xfrm>
          <a:prstGeom prst="rect">
            <a:avLst/>
          </a:prstGeom>
        </p:spPr>
        <p:txBody>
          <a:bodyPr>
            <a:spAutoFit/>
          </a:bodyPr>
          <a:lstStyle/>
          <a:p>
            <a:pPr algn="just"/>
            <a:r>
              <a:rPr lang="es-EC" dirty="0" smtClean="0"/>
              <a:t>“Vivimos una era en la que todas las formas de la información están sufriendo un proceso de digitalización. Las imágenes, por supuesto, no han podido escapar a este proceso. La fotografía, el cine, la televisión, el diseño gráfico e, incluso, el diseño industrial producen miles de imágenes digitales, que son almacenadas en algún soporte físico, enviadas por un medio de transmisión electrónico, presentadas en una pantalla o impresas en papel en algún dispositivo.”</a:t>
            </a:r>
            <a:endParaRPr lang="es-EC" dirty="0"/>
          </a:p>
        </p:txBody>
      </p:sp>
      <p:sp>
        <p:nvSpPr>
          <p:cNvPr id="8" name="7 Rectángulo"/>
          <p:cNvSpPr/>
          <p:nvPr/>
        </p:nvSpPr>
        <p:spPr>
          <a:xfrm>
            <a:off x="323528" y="5301208"/>
            <a:ext cx="4572000" cy="1200329"/>
          </a:xfrm>
          <a:prstGeom prst="rect">
            <a:avLst/>
          </a:prstGeom>
        </p:spPr>
        <p:txBody>
          <a:bodyPr>
            <a:spAutoFit/>
          </a:bodyPr>
          <a:lstStyle/>
          <a:p>
            <a:pPr algn="just"/>
            <a:r>
              <a:rPr lang="es-EC" dirty="0" smtClean="0"/>
              <a:t>“Las técnicas del vídeo, como otras muchas técnicas, se han visto modificadas por las Nuevas Tecnologías de la Información y la Comunicación (NTIC). “</a:t>
            </a:r>
            <a:endParaRPr lang="es-EC" dirty="0"/>
          </a:p>
        </p:txBody>
      </p:sp>
      <p:pic>
        <p:nvPicPr>
          <p:cNvPr id="10" name="9 Imagen" descr="DIGITAL 1.jpg"/>
          <p:cNvPicPr>
            <a:picLocks noChangeAspect="1"/>
          </p:cNvPicPr>
          <p:nvPr/>
        </p:nvPicPr>
        <p:blipFill>
          <a:blip r:embed="rId2" cstate="print"/>
          <a:stretch>
            <a:fillRect/>
          </a:stretch>
        </p:blipFill>
        <p:spPr>
          <a:xfrm>
            <a:off x="6444208" y="4725144"/>
            <a:ext cx="2428875" cy="1885950"/>
          </a:xfrm>
          <a:prstGeom prst="rect">
            <a:avLst/>
          </a:prstGeom>
        </p:spPr>
      </p:pic>
      <p:pic>
        <p:nvPicPr>
          <p:cNvPr id="11" name="10 Imagen" descr="DIGITAL 3.jpg"/>
          <p:cNvPicPr>
            <a:picLocks noChangeAspect="1"/>
          </p:cNvPicPr>
          <p:nvPr/>
        </p:nvPicPr>
        <p:blipFill>
          <a:blip r:embed="rId3" cstate="print"/>
          <a:stretch>
            <a:fillRect/>
          </a:stretch>
        </p:blipFill>
        <p:spPr>
          <a:xfrm>
            <a:off x="5076056" y="620688"/>
            <a:ext cx="2247900" cy="1695450"/>
          </a:xfrm>
          <a:prstGeom prst="rect">
            <a:avLst/>
          </a:prstGeom>
        </p:spPr>
      </p:pic>
      <p:pic>
        <p:nvPicPr>
          <p:cNvPr id="13" name="12 Imagen" descr="DOIGITAL2.jpg"/>
          <p:cNvPicPr>
            <a:picLocks noChangeAspect="1"/>
          </p:cNvPicPr>
          <p:nvPr/>
        </p:nvPicPr>
        <p:blipFill>
          <a:blip r:embed="rId4" cstate="print"/>
          <a:stretch>
            <a:fillRect/>
          </a:stretch>
        </p:blipFill>
        <p:spPr>
          <a:xfrm>
            <a:off x="6804248" y="2060848"/>
            <a:ext cx="2152650" cy="2124075"/>
          </a:xfrm>
          <a:prstGeom prst="rect">
            <a:avLst/>
          </a:prstGeom>
        </p:spPr>
      </p:pic>
      <p:pic>
        <p:nvPicPr>
          <p:cNvPr id="14" name="13 Imagen" descr="DIGITAL5.jpg"/>
          <p:cNvPicPr>
            <a:picLocks noChangeAspect="1"/>
          </p:cNvPicPr>
          <p:nvPr/>
        </p:nvPicPr>
        <p:blipFill>
          <a:blip r:embed="rId5" cstate="print"/>
          <a:stretch>
            <a:fillRect/>
          </a:stretch>
        </p:blipFill>
        <p:spPr>
          <a:xfrm>
            <a:off x="5076056" y="2852936"/>
            <a:ext cx="1981200" cy="2305050"/>
          </a:xfrm>
          <a:prstGeom prst="rect">
            <a:avLst/>
          </a:prstGeom>
        </p:spPr>
      </p:pic>
      <p:pic>
        <p:nvPicPr>
          <p:cNvPr id="12" name="11 Imagen" descr="logo aiu.jpg"/>
          <p:cNvPicPr>
            <a:picLocks noChangeAspect="1"/>
          </p:cNvPicPr>
          <p:nvPr/>
        </p:nvPicPr>
        <p:blipFill>
          <a:blip r:embed="rId6"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692696"/>
            <a:ext cx="4572000" cy="1200329"/>
          </a:xfrm>
          <a:prstGeom prst="rect">
            <a:avLst/>
          </a:prstGeom>
        </p:spPr>
        <p:txBody>
          <a:bodyPr>
            <a:spAutoFit/>
          </a:bodyPr>
          <a:lstStyle/>
          <a:p>
            <a:r>
              <a:rPr lang="es-EC" dirty="0" smtClean="0"/>
              <a:t>“El concepto de edición o montaje ha ido variando a lo largo de la historia, dependiendo, en gran medida, de la propia evolución de la tecnología audiovisual:”</a:t>
            </a:r>
            <a:endParaRPr lang="es-EC" dirty="0"/>
          </a:p>
        </p:txBody>
      </p:sp>
      <p:sp>
        <p:nvSpPr>
          <p:cNvPr id="6"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EDICION DIGITAL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6 CuadroTexto"/>
          <p:cNvSpPr txBox="1"/>
          <p:nvPr/>
        </p:nvSpPr>
        <p:spPr>
          <a:xfrm>
            <a:off x="1403648" y="2636912"/>
            <a:ext cx="768159" cy="369332"/>
          </a:xfrm>
          <a:prstGeom prst="rect">
            <a:avLst/>
          </a:prstGeom>
          <a:noFill/>
        </p:spPr>
        <p:txBody>
          <a:bodyPr wrap="none" rtlCol="0">
            <a:spAutoFit/>
          </a:bodyPr>
          <a:lstStyle/>
          <a:p>
            <a:r>
              <a:rPr lang="es-EC" dirty="0" smtClean="0"/>
              <a:t>FISICA</a:t>
            </a:r>
            <a:endParaRPr lang="es-EC" dirty="0"/>
          </a:p>
        </p:txBody>
      </p:sp>
      <p:sp>
        <p:nvSpPr>
          <p:cNvPr id="8" name="7 CuadroTexto"/>
          <p:cNvSpPr txBox="1"/>
          <p:nvPr/>
        </p:nvSpPr>
        <p:spPr>
          <a:xfrm>
            <a:off x="1403648" y="3789040"/>
            <a:ext cx="1479316" cy="369332"/>
          </a:xfrm>
          <a:prstGeom prst="rect">
            <a:avLst/>
          </a:prstGeom>
          <a:noFill/>
        </p:spPr>
        <p:txBody>
          <a:bodyPr wrap="none" rtlCol="0">
            <a:spAutoFit/>
          </a:bodyPr>
          <a:lstStyle/>
          <a:p>
            <a:r>
              <a:rPr lang="es-EC" dirty="0" smtClean="0"/>
              <a:t>ELECTRONICA</a:t>
            </a:r>
            <a:endParaRPr lang="es-EC" dirty="0"/>
          </a:p>
        </p:txBody>
      </p:sp>
      <p:sp>
        <p:nvSpPr>
          <p:cNvPr id="9" name="8 CuadroTexto"/>
          <p:cNvSpPr txBox="1"/>
          <p:nvPr/>
        </p:nvSpPr>
        <p:spPr>
          <a:xfrm>
            <a:off x="1403648" y="5157192"/>
            <a:ext cx="913648" cy="369332"/>
          </a:xfrm>
          <a:prstGeom prst="rect">
            <a:avLst/>
          </a:prstGeom>
          <a:noFill/>
        </p:spPr>
        <p:txBody>
          <a:bodyPr wrap="none" rtlCol="0">
            <a:spAutoFit/>
          </a:bodyPr>
          <a:lstStyle/>
          <a:p>
            <a:r>
              <a:rPr lang="es-EC" dirty="0" smtClean="0"/>
              <a:t>DIGITAL</a:t>
            </a:r>
            <a:endParaRPr lang="es-EC" dirty="0"/>
          </a:p>
        </p:txBody>
      </p:sp>
      <p:sp>
        <p:nvSpPr>
          <p:cNvPr id="10" name="9 Abrir llave"/>
          <p:cNvSpPr/>
          <p:nvPr/>
        </p:nvSpPr>
        <p:spPr>
          <a:xfrm>
            <a:off x="1115616" y="2492896"/>
            <a:ext cx="576064" cy="309634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10 CuadroTexto"/>
          <p:cNvSpPr txBox="1"/>
          <p:nvPr/>
        </p:nvSpPr>
        <p:spPr>
          <a:xfrm>
            <a:off x="179512" y="3789040"/>
            <a:ext cx="1008112" cy="369332"/>
          </a:xfrm>
          <a:prstGeom prst="rect">
            <a:avLst/>
          </a:prstGeom>
          <a:noFill/>
        </p:spPr>
        <p:txBody>
          <a:bodyPr wrap="square" rtlCol="0">
            <a:spAutoFit/>
          </a:bodyPr>
          <a:lstStyle/>
          <a:p>
            <a:r>
              <a:rPr lang="es-EC" dirty="0" smtClean="0"/>
              <a:t>EDICION</a:t>
            </a:r>
            <a:endParaRPr lang="es-EC" dirty="0"/>
          </a:p>
        </p:txBody>
      </p:sp>
      <p:sp>
        <p:nvSpPr>
          <p:cNvPr id="12" name="11 Abrir llave"/>
          <p:cNvSpPr/>
          <p:nvPr/>
        </p:nvSpPr>
        <p:spPr>
          <a:xfrm>
            <a:off x="2339752" y="2204864"/>
            <a:ext cx="360040" cy="1152128"/>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14 Rectángulo"/>
          <p:cNvSpPr/>
          <p:nvPr/>
        </p:nvSpPr>
        <p:spPr>
          <a:xfrm>
            <a:off x="2555776" y="2204864"/>
            <a:ext cx="3457421" cy="369332"/>
          </a:xfrm>
          <a:prstGeom prst="rect">
            <a:avLst/>
          </a:prstGeom>
        </p:spPr>
        <p:txBody>
          <a:bodyPr wrap="none">
            <a:spAutoFit/>
          </a:bodyPr>
          <a:lstStyle/>
          <a:p>
            <a:r>
              <a:rPr lang="es-EC" dirty="0" smtClean="0"/>
              <a:t>-   Material audiovisual pregrabado</a:t>
            </a:r>
            <a:endParaRPr lang="es-EC" dirty="0"/>
          </a:p>
        </p:txBody>
      </p:sp>
      <p:sp>
        <p:nvSpPr>
          <p:cNvPr id="16" name="15 Abrir llave"/>
          <p:cNvSpPr/>
          <p:nvPr/>
        </p:nvSpPr>
        <p:spPr>
          <a:xfrm>
            <a:off x="2843808" y="3429000"/>
            <a:ext cx="360040" cy="1152128"/>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7" name="16 Abrir llave"/>
          <p:cNvSpPr/>
          <p:nvPr/>
        </p:nvSpPr>
        <p:spPr>
          <a:xfrm>
            <a:off x="2339752" y="4725144"/>
            <a:ext cx="288032" cy="1368152"/>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8" name="17 Rectángulo"/>
          <p:cNvSpPr/>
          <p:nvPr/>
        </p:nvSpPr>
        <p:spPr>
          <a:xfrm>
            <a:off x="2555776" y="2564904"/>
            <a:ext cx="2699650" cy="369332"/>
          </a:xfrm>
          <a:prstGeom prst="rect">
            <a:avLst/>
          </a:prstGeom>
        </p:spPr>
        <p:txBody>
          <a:bodyPr wrap="none">
            <a:spAutoFit/>
          </a:bodyPr>
          <a:lstStyle/>
          <a:p>
            <a:r>
              <a:rPr lang="es-EC" dirty="0" smtClean="0"/>
              <a:t>-   Se manipula físicamente</a:t>
            </a:r>
            <a:endParaRPr lang="es-EC" dirty="0"/>
          </a:p>
        </p:txBody>
      </p:sp>
      <p:sp>
        <p:nvSpPr>
          <p:cNvPr id="19" name="18 Rectángulo"/>
          <p:cNvSpPr/>
          <p:nvPr/>
        </p:nvSpPr>
        <p:spPr>
          <a:xfrm>
            <a:off x="2555776" y="2924944"/>
            <a:ext cx="4572000" cy="369332"/>
          </a:xfrm>
          <a:prstGeom prst="rect">
            <a:avLst/>
          </a:prstGeom>
        </p:spPr>
        <p:txBody>
          <a:bodyPr>
            <a:spAutoFit/>
          </a:bodyPr>
          <a:lstStyle/>
          <a:p>
            <a:r>
              <a:rPr lang="es-EC" dirty="0" smtClean="0"/>
              <a:t>-   Soporte fílmico o magnético</a:t>
            </a:r>
            <a:endParaRPr lang="es-EC" dirty="0"/>
          </a:p>
        </p:txBody>
      </p:sp>
      <p:sp>
        <p:nvSpPr>
          <p:cNvPr id="21" name="20 Rectángulo"/>
          <p:cNvSpPr/>
          <p:nvPr/>
        </p:nvSpPr>
        <p:spPr>
          <a:xfrm>
            <a:off x="3131840" y="3717032"/>
            <a:ext cx="4572000" cy="646331"/>
          </a:xfrm>
          <a:prstGeom prst="rect">
            <a:avLst/>
          </a:prstGeom>
        </p:spPr>
        <p:txBody>
          <a:bodyPr>
            <a:spAutoFit/>
          </a:bodyPr>
          <a:lstStyle/>
          <a:p>
            <a:r>
              <a:rPr lang="es-EC" dirty="0" smtClean="0"/>
              <a:t>-   Se manipula una señal eléctrica analógica o digital grabada en un soporte magnético.</a:t>
            </a:r>
            <a:endParaRPr lang="es-EC" dirty="0"/>
          </a:p>
        </p:txBody>
      </p:sp>
      <p:sp>
        <p:nvSpPr>
          <p:cNvPr id="22" name="21 Rectángulo"/>
          <p:cNvSpPr/>
          <p:nvPr/>
        </p:nvSpPr>
        <p:spPr>
          <a:xfrm>
            <a:off x="2555776" y="4797152"/>
            <a:ext cx="5544616" cy="646331"/>
          </a:xfrm>
          <a:prstGeom prst="rect">
            <a:avLst/>
          </a:prstGeom>
        </p:spPr>
        <p:txBody>
          <a:bodyPr wrap="square">
            <a:spAutoFit/>
          </a:bodyPr>
          <a:lstStyle/>
          <a:p>
            <a:r>
              <a:rPr lang="es-EC" dirty="0" smtClean="0"/>
              <a:t>-   Se trabaja con señales digitales virtuales en la memoria volátil de un ordenador o un soporte informático</a:t>
            </a:r>
            <a:endParaRPr lang="es-EC" dirty="0"/>
          </a:p>
        </p:txBody>
      </p:sp>
      <p:sp>
        <p:nvSpPr>
          <p:cNvPr id="23" name="22 Rectángulo"/>
          <p:cNvSpPr/>
          <p:nvPr/>
        </p:nvSpPr>
        <p:spPr>
          <a:xfrm>
            <a:off x="2555776" y="5445224"/>
            <a:ext cx="5400600" cy="646331"/>
          </a:xfrm>
          <a:prstGeom prst="rect">
            <a:avLst/>
          </a:prstGeom>
        </p:spPr>
        <p:txBody>
          <a:bodyPr wrap="square">
            <a:spAutoFit/>
          </a:bodyPr>
          <a:lstStyle/>
          <a:p>
            <a:r>
              <a:rPr lang="es-EC" dirty="0" smtClean="0"/>
              <a:t>-   El montaje se puede realizar en cualquier orden y lugar del espacio y del tiempo del soporte.</a:t>
            </a:r>
            <a:endParaRPr lang="es-EC" dirty="0"/>
          </a:p>
        </p:txBody>
      </p:sp>
      <p:sp>
        <p:nvSpPr>
          <p:cNvPr id="24" name="23 Cerrar llave"/>
          <p:cNvSpPr/>
          <p:nvPr/>
        </p:nvSpPr>
        <p:spPr>
          <a:xfrm>
            <a:off x="7380312" y="2276872"/>
            <a:ext cx="360040" cy="2232248"/>
          </a:xfrm>
          <a:prstGeom prst="rightBrace">
            <a:avLst/>
          </a:prstGeom>
          <a:ln w="28575">
            <a:solidFill>
              <a:srgbClr val="86FB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5" name="24 CuadroTexto"/>
          <p:cNvSpPr txBox="1"/>
          <p:nvPr/>
        </p:nvSpPr>
        <p:spPr>
          <a:xfrm>
            <a:off x="7812360" y="3212976"/>
            <a:ext cx="1037463" cy="646331"/>
          </a:xfrm>
          <a:prstGeom prst="rect">
            <a:avLst/>
          </a:prstGeom>
          <a:noFill/>
        </p:spPr>
        <p:txBody>
          <a:bodyPr wrap="none" rtlCol="0">
            <a:spAutoFit/>
          </a:bodyPr>
          <a:lstStyle/>
          <a:p>
            <a:pPr algn="ctr"/>
            <a:r>
              <a:rPr lang="es-EC" dirty="0" smtClean="0"/>
              <a:t>ED</a:t>
            </a:r>
            <a:r>
              <a:rPr lang="es-EC" b="1" dirty="0" smtClean="0"/>
              <a:t>ICI</a:t>
            </a:r>
            <a:r>
              <a:rPr lang="es-EC" dirty="0" smtClean="0"/>
              <a:t>ON </a:t>
            </a:r>
          </a:p>
          <a:p>
            <a:pPr algn="ctr"/>
            <a:r>
              <a:rPr lang="es-EC" dirty="0" smtClean="0"/>
              <a:t>LINEAL</a:t>
            </a:r>
            <a:endParaRPr lang="es-EC" dirty="0"/>
          </a:p>
        </p:txBody>
      </p:sp>
      <p:sp>
        <p:nvSpPr>
          <p:cNvPr id="26" name="25 Cerrar llave"/>
          <p:cNvSpPr/>
          <p:nvPr/>
        </p:nvSpPr>
        <p:spPr>
          <a:xfrm>
            <a:off x="8028384" y="4869160"/>
            <a:ext cx="144016" cy="1152128"/>
          </a:xfrm>
          <a:prstGeom prst="rightBrace">
            <a:avLst/>
          </a:prstGeom>
          <a:ln w="28575">
            <a:solidFill>
              <a:srgbClr val="86FB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26 CuadroTexto"/>
          <p:cNvSpPr txBox="1"/>
          <p:nvPr/>
        </p:nvSpPr>
        <p:spPr>
          <a:xfrm>
            <a:off x="8164245" y="5013176"/>
            <a:ext cx="979755" cy="923330"/>
          </a:xfrm>
          <a:prstGeom prst="rect">
            <a:avLst/>
          </a:prstGeom>
          <a:noFill/>
        </p:spPr>
        <p:txBody>
          <a:bodyPr wrap="none" rtlCol="0">
            <a:spAutoFit/>
          </a:bodyPr>
          <a:lstStyle/>
          <a:p>
            <a:pPr algn="ctr"/>
            <a:r>
              <a:rPr lang="es-EC" dirty="0" smtClean="0"/>
              <a:t>EDICION</a:t>
            </a:r>
          </a:p>
          <a:p>
            <a:pPr algn="ctr"/>
            <a:r>
              <a:rPr lang="es-EC" dirty="0" smtClean="0"/>
              <a:t>NO </a:t>
            </a:r>
          </a:p>
          <a:p>
            <a:pPr algn="ctr"/>
            <a:r>
              <a:rPr lang="es-EC" dirty="0" smtClean="0"/>
              <a:t>LINEAL</a:t>
            </a:r>
            <a:endParaRPr lang="es-EC" dirty="0"/>
          </a:p>
        </p:txBody>
      </p:sp>
      <p:pic>
        <p:nvPicPr>
          <p:cNvPr id="28" name="27 Imagen" descr="logo aiu.jpg"/>
          <p:cNvPicPr>
            <a:picLocks noChangeAspect="1"/>
          </p:cNvPicPr>
          <p:nvPr/>
        </p:nvPicPr>
        <p:blipFill>
          <a:blip r:embed="rId2"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79512" y="0"/>
            <a:ext cx="8640960" cy="1010345"/>
            <a:chOff x="179512" y="0"/>
            <a:chExt cx="8640960" cy="1010345"/>
          </a:xfrm>
        </p:grpSpPr>
        <p:sp>
          <p:nvSpPr>
            <p:cNvPr id="5"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ELEMENTOS DE COMUNICACIÓN</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3411136" y="548680"/>
              <a:ext cx="2177712" cy="461665"/>
            </a:xfrm>
            <a:prstGeom prst="rect">
              <a:avLst/>
            </a:prstGeom>
            <a:noFill/>
          </p:spPr>
          <p:txBody>
            <a:bodyPr wrap="none" rtlCol="0">
              <a:spAutoFit/>
            </a:bodyPr>
            <a:lstStyle/>
            <a:p>
              <a:r>
                <a:rPr lang="es-EC" sz="2400" b="1" dirty="0" smtClean="0"/>
                <a:t>ANTECEDENTES</a:t>
              </a:r>
              <a:endParaRPr lang="es-EC" sz="2400" b="1" dirty="0"/>
            </a:p>
          </p:txBody>
        </p:sp>
      </p:grpSp>
      <p:sp>
        <p:nvSpPr>
          <p:cNvPr id="7" name="6 Rectángulo"/>
          <p:cNvSpPr/>
          <p:nvPr/>
        </p:nvSpPr>
        <p:spPr>
          <a:xfrm>
            <a:off x="72008" y="980728"/>
            <a:ext cx="3960440" cy="923330"/>
          </a:xfrm>
          <a:prstGeom prst="rect">
            <a:avLst/>
          </a:prstGeom>
        </p:spPr>
        <p:txBody>
          <a:bodyPr wrap="square">
            <a:spAutoFit/>
          </a:bodyPr>
          <a:lstStyle/>
          <a:p>
            <a:pPr algn="just"/>
            <a:r>
              <a:rPr lang="es-EC" dirty="0" smtClean="0"/>
              <a:t>“Llamamos </a:t>
            </a:r>
            <a:r>
              <a:rPr lang="es-EC" b="1" dirty="0" smtClean="0"/>
              <a:t>comunicación</a:t>
            </a:r>
            <a:r>
              <a:rPr lang="es-EC" dirty="0" smtClean="0"/>
              <a:t> al proceso por el cual se transmite una información entre un emisor y un receptor.”</a:t>
            </a:r>
            <a:endParaRPr lang="es-EC" dirty="0"/>
          </a:p>
        </p:txBody>
      </p:sp>
      <p:sp>
        <p:nvSpPr>
          <p:cNvPr id="8" name="7 Rectángulo"/>
          <p:cNvSpPr/>
          <p:nvPr/>
        </p:nvSpPr>
        <p:spPr>
          <a:xfrm>
            <a:off x="4139952" y="980728"/>
            <a:ext cx="4896544" cy="5632311"/>
          </a:xfrm>
          <a:prstGeom prst="rect">
            <a:avLst/>
          </a:prstGeom>
        </p:spPr>
        <p:txBody>
          <a:bodyPr wrap="square">
            <a:spAutoFit/>
          </a:bodyPr>
          <a:lstStyle/>
          <a:p>
            <a:pPr algn="just"/>
            <a:r>
              <a:rPr lang="es-EC" b="1" dirty="0" smtClean="0"/>
              <a:t>“Emisor</a:t>
            </a:r>
            <a:r>
              <a:rPr lang="es-EC" dirty="0" smtClean="0"/>
              <a:t>: Aquél que transmite la información (un individuo, un grupo o una máquina). </a:t>
            </a:r>
          </a:p>
          <a:p>
            <a:pPr algn="just"/>
            <a:r>
              <a:rPr lang="es-EC" b="1" dirty="0" smtClean="0"/>
              <a:t>Receptor</a:t>
            </a:r>
            <a:r>
              <a:rPr lang="es-EC" dirty="0" smtClean="0"/>
              <a:t>: Aquél, individual o colectivamente, que recibe la información. Puede ser una máquina. </a:t>
            </a:r>
          </a:p>
          <a:p>
            <a:pPr algn="just"/>
            <a:r>
              <a:rPr lang="es-EC" b="1" dirty="0" smtClean="0"/>
              <a:t>Código</a:t>
            </a:r>
            <a:r>
              <a:rPr lang="es-EC" dirty="0" smtClean="0"/>
              <a:t>: Conjunto o sistema de signos que el emisor utiliza para codificar el mensaje. </a:t>
            </a:r>
          </a:p>
          <a:p>
            <a:pPr algn="just"/>
            <a:r>
              <a:rPr lang="es-EC" b="1" dirty="0" smtClean="0"/>
              <a:t>Canal</a:t>
            </a:r>
            <a:r>
              <a:rPr lang="es-EC" dirty="0" smtClean="0"/>
              <a:t>: Elemento físico por donde el emisor transmite la información y que el receptor capta por los sentidos corporales. Se denomina canal tanto al medio natural (aire, luz) como al medio técnico empleado (imprenta, telegrafía, radio, teléfono, televisión, ordenador, etc.) y se perciben a través de los sentidos del receptor (oído, vista, tacto, olfato y gusto). </a:t>
            </a:r>
          </a:p>
          <a:p>
            <a:pPr algn="just"/>
            <a:r>
              <a:rPr lang="es-EC" b="1" dirty="0" smtClean="0"/>
              <a:t>Mensaje</a:t>
            </a:r>
            <a:r>
              <a:rPr lang="es-EC" dirty="0" smtClean="0"/>
              <a:t>: La propia información que el emisor transmite. </a:t>
            </a:r>
          </a:p>
          <a:p>
            <a:pPr algn="just"/>
            <a:r>
              <a:rPr lang="es-EC" b="1" dirty="0" smtClean="0"/>
              <a:t>Contexto</a:t>
            </a:r>
            <a:r>
              <a:rPr lang="es-EC" dirty="0" smtClean="0"/>
              <a:t>: Circunstancias temporales, espaciales y socioculturales que rodean el hecho o acto comunicativo y que permiten comprender el mensaje en su justa medida.”</a:t>
            </a:r>
            <a:endParaRPr lang="es-EC" dirty="0"/>
          </a:p>
        </p:txBody>
      </p:sp>
      <p:grpSp>
        <p:nvGrpSpPr>
          <p:cNvPr id="1025" name="Group 1"/>
          <p:cNvGrpSpPr>
            <a:grpSpLocks/>
          </p:cNvGrpSpPr>
          <p:nvPr/>
        </p:nvGrpSpPr>
        <p:grpSpPr bwMode="auto">
          <a:xfrm>
            <a:off x="72008" y="2564904"/>
            <a:ext cx="3771900" cy="3079750"/>
            <a:chOff x="208" y="-566"/>
            <a:chExt cx="2376" cy="1940"/>
          </a:xfrm>
        </p:grpSpPr>
        <p:pic>
          <p:nvPicPr>
            <p:cNvPr id="1027" name="Picture 3" descr="Esquema de la comunicación"/>
            <p:cNvPicPr>
              <a:picLocks noChangeAspect="1" noChangeArrowheads="1"/>
            </p:cNvPicPr>
            <p:nvPr/>
          </p:nvPicPr>
          <p:blipFill>
            <a:blip r:embed="rId2" cstate="print"/>
            <a:srcRect/>
            <a:stretch>
              <a:fillRect/>
            </a:stretch>
          </p:blipFill>
          <p:spPr bwMode="auto">
            <a:xfrm>
              <a:off x="208" y="-566"/>
              <a:ext cx="2376" cy="1488"/>
            </a:xfrm>
            <a:prstGeom prst="rect">
              <a:avLst/>
            </a:prstGeom>
            <a:noFill/>
          </p:spPr>
        </p:pic>
        <p:sp>
          <p:nvSpPr>
            <p:cNvPr id="1034" name="Rectangle 10">
              <a:hlinkClick r:id=""/>
              <a:hlinkHover r:id="rId3"/>
            </p:cNvPr>
            <p:cNvSpPr>
              <a:spLocks noChangeArrowheads="1"/>
            </p:cNvSpPr>
            <p:nvPr/>
          </p:nvSpPr>
          <p:spPr bwMode="auto">
            <a:xfrm>
              <a:off x="1116" y="120"/>
              <a:ext cx="282" cy="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033" name="Rectangle 9">
              <a:hlinkClick r:id=""/>
              <a:hlinkHover r:id="rId4"/>
            </p:cNvPr>
            <p:cNvSpPr>
              <a:spLocks noChangeArrowheads="1"/>
            </p:cNvSpPr>
            <p:nvPr/>
          </p:nvSpPr>
          <p:spPr bwMode="auto">
            <a:xfrm>
              <a:off x="996" y="1320"/>
              <a:ext cx="390" cy="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032" name="Rectangle 8">
              <a:hlinkClick r:id=""/>
              <a:hlinkHover r:id="rId5"/>
            </p:cNvPr>
            <p:cNvSpPr>
              <a:spLocks noChangeArrowheads="1"/>
            </p:cNvSpPr>
            <p:nvPr/>
          </p:nvSpPr>
          <p:spPr bwMode="auto">
            <a:xfrm>
              <a:off x="1824" y="582"/>
              <a:ext cx="390" cy="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031" name="Rectangle 7">
              <a:hlinkClick r:id=""/>
              <a:hlinkHover r:id="rId6"/>
            </p:cNvPr>
            <p:cNvSpPr>
              <a:spLocks noChangeArrowheads="1"/>
            </p:cNvSpPr>
            <p:nvPr/>
          </p:nvSpPr>
          <p:spPr bwMode="auto">
            <a:xfrm>
              <a:off x="312" y="582"/>
              <a:ext cx="270" cy="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030" name="Rectangle 6">
              <a:hlinkClick r:id=""/>
              <a:hlinkHover r:id="rId7"/>
            </p:cNvPr>
            <p:cNvSpPr>
              <a:spLocks noChangeArrowheads="1"/>
            </p:cNvSpPr>
            <p:nvPr/>
          </p:nvSpPr>
          <p:spPr bwMode="auto">
            <a:xfrm>
              <a:off x="1122" y="1026"/>
              <a:ext cx="234" cy="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029" name="Rectangle 5">
              <a:hlinkClick r:id=""/>
              <a:hlinkHover r:id="rId8"/>
            </p:cNvPr>
            <p:cNvSpPr>
              <a:spLocks noChangeArrowheads="1"/>
            </p:cNvSpPr>
            <p:nvPr/>
          </p:nvSpPr>
          <p:spPr bwMode="auto">
            <a:xfrm>
              <a:off x="1080" y="588"/>
              <a:ext cx="324" cy="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grpSp>
      <p:sp>
        <p:nvSpPr>
          <p:cNvPr id="20" name="19 Rectángulo"/>
          <p:cNvSpPr/>
          <p:nvPr/>
        </p:nvSpPr>
        <p:spPr>
          <a:xfrm>
            <a:off x="72008" y="4976008"/>
            <a:ext cx="3995936" cy="1477328"/>
          </a:xfrm>
          <a:prstGeom prst="rect">
            <a:avLst/>
          </a:prstGeom>
        </p:spPr>
        <p:txBody>
          <a:bodyPr wrap="square">
            <a:spAutoFit/>
          </a:bodyPr>
          <a:lstStyle/>
          <a:p>
            <a:pPr algn="just"/>
            <a:r>
              <a:rPr lang="es-EC" dirty="0" smtClean="0"/>
              <a:t>“Así, un </a:t>
            </a:r>
            <a:r>
              <a:rPr lang="es-EC" b="1" dirty="0" smtClean="0"/>
              <a:t>emisor</a:t>
            </a:r>
            <a:r>
              <a:rPr lang="es-EC" dirty="0" smtClean="0"/>
              <a:t> envía un mensaje a un </a:t>
            </a:r>
            <a:r>
              <a:rPr lang="es-EC" b="1" dirty="0" smtClean="0"/>
              <a:t>receptor</a:t>
            </a:r>
            <a:r>
              <a:rPr lang="es-EC" dirty="0" smtClean="0"/>
              <a:t>, a través de un </a:t>
            </a:r>
            <a:r>
              <a:rPr lang="es-EC" b="1" dirty="0" smtClean="0"/>
              <a:t>canal</a:t>
            </a:r>
            <a:r>
              <a:rPr lang="es-EC" dirty="0" smtClean="0"/>
              <a:t> y de los signos de un </a:t>
            </a:r>
            <a:r>
              <a:rPr lang="es-EC" b="1" dirty="0" smtClean="0"/>
              <a:t>código</a:t>
            </a:r>
            <a:r>
              <a:rPr lang="es-EC" dirty="0" smtClean="0"/>
              <a:t>, y de acuerdo al </a:t>
            </a:r>
            <a:r>
              <a:rPr lang="es-EC" b="1" dirty="0" smtClean="0"/>
              <a:t>contexto</a:t>
            </a:r>
            <a:r>
              <a:rPr lang="es-EC" dirty="0" smtClean="0"/>
              <a:t> en que se sitúa ese acto de comunicación.”</a:t>
            </a:r>
            <a:endParaRPr lang="es-EC" dirty="0"/>
          </a:p>
        </p:txBody>
      </p:sp>
      <p:sp>
        <p:nvSpPr>
          <p:cNvPr id="21" name="20 Rectángulo"/>
          <p:cNvSpPr/>
          <p:nvPr/>
        </p:nvSpPr>
        <p:spPr>
          <a:xfrm>
            <a:off x="72008" y="1844824"/>
            <a:ext cx="3708920" cy="646331"/>
          </a:xfrm>
          <a:prstGeom prst="rect">
            <a:avLst/>
          </a:prstGeom>
        </p:spPr>
        <p:txBody>
          <a:bodyPr wrap="square">
            <a:spAutoFit/>
          </a:bodyPr>
          <a:lstStyle/>
          <a:p>
            <a:pPr algn="just"/>
            <a:r>
              <a:rPr lang="es-EC" dirty="0" smtClean="0"/>
              <a:t>“Los elementos de la comunicación</a:t>
            </a:r>
          </a:p>
          <a:p>
            <a:pPr algn="just"/>
            <a:r>
              <a:rPr lang="es-EC" dirty="0" smtClean="0"/>
              <a:t> se relacionan entre sí:”</a:t>
            </a:r>
            <a:endParaRPr lang="es-EC" dirty="0"/>
          </a:p>
        </p:txBody>
      </p:sp>
      <p:pic>
        <p:nvPicPr>
          <p:cNvPr id="17" name="16 Imagen" descr="logo aiu.jpg"/>
          <p:cNvPicPr>
            <a:picLocks noChangeAspect="1"/>
          </p:cNvPicPr>
          <p:nvPr/>
        </p:nvPicPr>
        <p:blipFill>
          <a:blip r:embed="rId9"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EDICION DIGITAL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Rectángulo"/>
          <p:cNvSpPr/>
          <p:nvPr/>
        </p:nvSpPr>
        <p:spPr>
          <a:xfrm>
            <a:off x="971600" y="692696"/>
            <a:ext cx="6552728" cy="400110"/>
          </a:xfrm>
          <a:prstGeom prst="rect">
            <a:avLst/>
          </a:prstGeom>
        </p:spPr>
        <p:txBody>
          <a:bodyPr wrap="square">
            <a:spAutoFit/>
          </a:bodyPr>
          <a:lstStyle/>
          <a:p>
            <a:r>
              <a:rPr lang="es-EC" sz="2000" b="1" dirty="0" smtClean="0"/>
              <a:t>Podemos encontrar los siguientes  componentes básicos: </a:t>
            </a:r>
            <a:endParaRPr lang="es-EC" sz="2000" b="1" dirty="0"/>
          </a:p>
        </p:txBody>
      </p:sp>
      <p:sp>
        <p:nvSpPr>
          <p:cNvPr id="7" name="6 Rectángulo"/>
          <p:cNvSpPr/>
          <p:nvPr/>
        </p:nvSpPr>
        <p:spPr>
          <a:xfrm>
            <a:off x="251520" y="1484784"/>
            <a:ext cx="5112568" cy="2585323"/>
          </a:xfrm>
          <a:prstGeom prst="rect">
            <a:avLst/>
          </a:prstGeom>
        </p:spPr>
        <p:txBody>
          <a:bodyPr wrap="square">
            <a:spAutoFit/>
          </a:bodyPr>
          <a:lstStyle/>
          <a:p>
            <a:r>
              <a:rPr lang="es-EC" dirty="0" smtClean="0"/>
              <a:t>-Dos o más magnetoscopios  lectores/grabadores.</a:t>
            </a:r>
          </a:p>
          <a:p>
            <a:r>
              <a:rPr lang="es-EC" dirty="0" smtClean="0"/>
              <a:t>- Consola de edición.</a:t>
            </a:r>
          </a:p>
          <a:p>
            <a:r>
              <a:rPr lang="es-EC" dirty="0" smtClean="0"/>
              <a:t>- Cuatro o más monitores de vídeo.</a:t>
            </a:r>
            <a:br>
              <a:rPr lang="es-EC" dirty="0" smtClean="0"/>
            </a:br>
            <a:r>
              <a:rPr lang="es-EC" dirty="0" smtClean="0"/>
              <a:t>- Generador de Sincronismos.</a:t>
            </a:r>
          </a:p>
          <a:p>
            <a:r>
              <a:rPr lang="es-EC" dirty="0" smtClean="0"/>
              <a:t>- Tituladora.</a:t>
            </a:r>
          </a:p>
          <a:p>
            <a:r>
              <a:rPr lang="es-EC" dirty="0" smtClean="0"/>
              <a:t>- Mezcladora de vídeo.</a:t>
            </a:r>
          </a:p>
          <a:p>
            <a:r>
              <a:rPr lang="es-EC" dirty="0" smtClean="0"/>
              <a:t>- Fuentes de sonido.</a:t>
            </a:r>
          </a:p>
          <a:p>
            <a:r>
              <a:rPr lang="es-EC" dirty="0" smtClean="0"/>
              <a:t>- Mezcladora de sonido.</a:t>
            </a:r>
            <a:br>
              <a:rPr lang="es-EC" dirty="0" smtClean="0"/>
            </a:br>
            <a:r>
              <a:rPr lang="es-EC" dirty="0" smtClean="0"/>
              <a:t>- Generador de Efectos Digitales (DVE).</a:t>
            </a:r>
            <a:endParaRPr lang="es-EC" dirty="0"/>
          </a:p>
        </p:txBody>
      </p:sp>
      <p:sp>
        <p:nvSpPr>
          <p:cNvPr id="11" name="10 Rectángulo"/>
          <p:cNvSpPr/>
          <p:nvPr/>
        </p:nvSpPr>
        <p:spPr>
          <a:xfrm>
            <a:off x="2880320" y="4509120"/>
            <a:ext cx="6444208" cy="369332"/>
          </a:xfrm>
          <a:prstGeom prst="rect">
            <a:avLst/>
          </a:prstGeom>
        </p:spPr>
        <p:txBody>
          <a:bodyPr wrap="square">
            <a:spAutoFit/>
          </a:bodyPr>
          <a:lstStyle/>
          <a:p>
            <a:r>
              <a:rPr lang="es-EC" dirty="0" smtClean="0"/>
              <a:t> -   Magnetoscopio lector/grabador (o fuente de vídeo alternativa)</a:t>
            </a:r>
            <a:endParaRPr lang="es-EC" dirty="0"/>
          </a:p>
        </p:txBody>
      </p:sp>
      <p:sp>
        <p:nvSpPr>
          <p:cNvPr id="12" name="11 Rectángulo"/>
          <p:cNvSpPr/>
          <p:nvPr/>
        </p:nvSpPr>
        <p:spPr>
          <a:xfrm>
            <a:off x="2880320" y="4941168"/>
            <a:ext cx="5904656" cy="646331"/>
          </a:xfrm>
          <a:prstGeom prst="rect">
            <a:avLst/>
          </a:prstGeom>
        </p:spPr>
        <p:txBody>
          <a:bodyPr wrap="square">
            <a:spAutoFit/>
          </a:bodyPr>
          <a:lstStyle/>
          <a:p>
            <a:r>
              <a:rPr lang="es-EC" dirty="0" smtClean="0"/>
              <a:t>-   Ordenador con un hardware especial que "simula" cualquier componente de una sala tradicional. </a:t>
            </a:r>
            <a:endParaRPr lang="es-EC" dirty="0"/>
          </a:p>
        </p:txBody>
      </p:sp>
      <p:sp>
        <p:nvSpPr>
          <p:cNvPr id="13" name="12 Abrir llave"/>
          <p:cNvSpPr/>
          <p:nvPr/>
        </p:nvSpPr>
        <p:spPr>
          <a:xfrm>
            <a:off x="2592288" y="4437112"/>
            <a:ext cx="360040" cy="187220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14 Cerrar llave"/>
          <p:cNvSpPr/>
          <p:nvPr/>
        </p:nvSpPr>
        <p:spPr>
          <a:xfrm>
            <a:off x="4788024" y="1412776"/>
            <a:ext cx="792088" cy="288032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15 CuadroTexto"/>
          <p:cNvSpPr txBox="1"/>
          <p:nvPr/>
        </p:nvSpPr>
        <p:spPr>
          <a:xfrm>
            <a:off x="2880320" y="5661248"/>
            <a:ext cx="5395260" cy="646331"/>
          </a:xfrm>
          <a:prstGeom prst="rect">
            <a:avLst/>
          </a:prstGeom>
          <a:noFill/>
        </p:spPr>
        <p:txBody>
          <a:bodyPr wrap="none" rtlCol="0">
            <a:spAutoFit/>
          </a:bodyPr>
          <a:lstStyle/>
          <a:p>
            <a:pPr>
              <a:buFontTx/>
              <a:buChar char="-"/>
            </a:pPr>
            <a:r>
              <a:rPr lang="es-EC" dirty="0" smtClean="0"/>
              <a:t>Software especializado según sea  la necesidad, audio, </a:t>
            </a:r>
          </a:p>
          <a:p>
            <a:r>
              <a:rPr lang="es-EC" dirty="0" smtClean="0"/>
              <a:t>video, imágenes , texto.</a:t>
            </a:r>
            <a:endParaRPr lang="es-EC" dirty="0"/>
          </a:p>
        </p:txBody>
      </p:sp>
      <p:grpSp>
        <p:nvGrpSpPr>
          <p:cNvPr id="21" name="20 Grupo"/>
          <p:cNvGrpSpPr/>
          <p:nvPr/>
        </p:nvGrpSpPr>
        <p:grpSpPr>
          <a:xfrm>
            <a:off x="5508104" y="1772816"/>
            <a:ext cx="3140796" cy="2151881"/>
            <a:chOff x="5508104" y="1772816"/>
            <a:chExt cx="3140796" cy="2151881"/>
          </a:xfrm>
        </p:grpSpPr>
        <p:sp>
          <p:nvSpPr>
            <p:cNvPr id="8" name="7 CuadroTexto"/>
            <p:cNvSpPr txBox="1"/>
            <p:nvPr/>
          </p:nvSpPr>
          <p:spPr>
            <a:xfrm>
              <a:off x="5508104" y="1772816"/>
              <a:ext cx="3140796" cy="461665"/>
            </a:xfrm>
            <a:prstGeom prst="rect">
              <a:avLst/>
            </a:prstGeom>
            <a:noFill/>
          </p:spPr>
          <p:txBody>
            <a:bodyPr wrap="none" rtlCol="0">
              <a:spAutoFit/>
            </a:bodyPr>
            <a:lstStyle/>
            <a:p>
              <a:r>
                <a:rPr lang="es-EC" sz="2400" b="1" dirty="0" smtClean="0"/>
                <a:t>SISTEMA TRADICIONAL</a:t>
              </a:r>
              <a:endParaRPr lang="es-EC" sz="2400" b="1" dirty="0"/>
            </a:p>
          </p:txBody>
        </p:sp>
        <p:pic>
          <p:nvPicPr>
            <p:cNvPr id="18" name="17 Imagen" descr="MEZCLA.jpg"/>
            <p:cNvPicPr>
              <a:picLocks noChangeAspect="1"/>
            </p:cNvPicPr>
            <p:nvPr/>
          </p:nvPicPr>
          <p:blipFill>
            <a:blip r:embed="rId2" cstate="print"/>
            <a:stretch>
              <a:fillRect/>
            </a:stretch>
          </p:blipFill>
          <p:spPr>
            <a:xfrm>
              <a:off x="5935502" y="2276872"/>
              <a:ext cx="2286000" cy="1647825"/>
            </a:xfrm>
            <a:prstGeom prst="rect">
              <a:avLst/>
            </a:prstGeom>
          </p:spPr>
        </p:pic>
      </p:grpSp>
      <p:grpSp>
        <p:nvGrpSpPr>
          <p:cNvPr id="20" name="19 Grupo"/>
          <p:cNvGrpSpPr/>
          <p:nvPr/>
        </p:nvGrpSpPr>
        <p:grpSpPr>
          <a:xfrm>
            <a:off x="44555" y="4437112"/>
            <a:ext cx="2466667" cy="2279667"/>
            <a:chOff x="44555" y="4437112"/>
            <a:chExt cx="2466667" cy="2279667"/>
          </a:xfrm>
        </p:grpSpPr>
        <p:sp>
          <p:nvSpPr>
            <p:cNvPr id="10" name="9 CuadroTexto"/>
            <p:cNvSpPr txBox="1"/>
            <p:nvPr/>
          </p:nvSpPr>
          <p:spPr>
            <a:xfrm>
              <a:off x="88268" y="4437112"/>
              <a:ext cx="2379241" cy="461665"/>
            </a:xfrm>
            <a:prstGeom prst="rect">
              <a:avLst/>
            </a:prstGeom>
            <a:noFill/>
          </p:spPr>
          <p:txBody>
            <a:bodyPr wrap="none" rtlCol="0">
              <a:spAutoFit/>
            </a:bodyPr>
            <a:lstStyle/>
            <a:p>
              <a:r>
                <a:rPr lang="es-EC" sz="2400" b="1" dirty="0" smtClean="0"/>
                <a:t>SISTEMA DIGITAL</a:t>
              </a:r>
              <a:endParaRPr lang="es-EC" sz="2400" b="1" dirty="0"/>
            </a:p>
          </p:txBody>
        </p:sp>
        <p:pic>
          <p:nvPicPr>
            <p:cNvPr id="19" name="18 Imagen" descr="MEZCLADORA.bmp"/>
            <p:cNvPicPr>
              <a:picLocks noChangeAspect="1"/>
            </p:cNvPicPr>
            <p:nvPr/>
          </p:nvPicPr>
          <p:blipFill>
            <a:blip r:embed="rId3" cstate="print"/>
            <a:stretch>
              <a:fillRect/>
            </a:stretch>
          </p:blipFill>
          <p:spPr>
            <a:xfrm>
              <a:off x="44555" y="4869160"/>
              <a:ext cx="2466667" cy="1847619"/>
            </a:xfrm>
            <a:prstGeom prst="rect">
              <a:avLst/>
            </a:prstGeom>
          </p:spPr>
        </p:pic>
      </p:grpSp>
      <p:pic>
        <p:nvPicPr>
          <p:cNvPr id="17" name="16 Imagen" descr="logo aiu.jpg"/>
          <p:cNvPicPr>
            <a:picLocks noChangeAspect="1"/>
          </p:cNvPicPr>
          <p:nvPr/>
        </p:nvPicPr>
        <p:blipFill>
          <a:blip r:embed="rId4"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IMAGEN CORPORATIVA</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4 Rectángulo"/>
          <p:cNvSpPr/>
          <p:nvPr/>
        </p:nvSpPr>
        <p:spPr>
          <a:xfrm>
            <a:off x="323528" y="1124744"/>
            <a:ext cx="4572000" cy="1200329"/>
          </a:xfrm>
          <a:prstGeom prst="rect">
            <a:avLst/>
          </a:prstGeom>
        </p:spPr>
        <p:txBody>
          <a:bodyPr>
            <a:spAutoFit/>
          </a:bodyPr>
          <a:lstStyle/>
          <a:p>
            <a:r>
              <a:rPr lang="es-EC" dirty="0" smtClean="0"/>
              <a:t>“La </a:t>
            </a:r>
            <a:r>
              <a:rPr lang="es-EC" b="1" dirty="0" smtClean="0"/>
              <a:t>imagen corporativa </a:t>
            </a:r>
            <a:r>
              <a:rPr lang="es-EC" dirty="0" smtClean="0"/>
              <a:t>está formada por diversos componentes que al trabajar conjuntamente permiten posicionar a la empresa en la  mente del cliente.”</a:t>
            </a:r>
            <a:endParaRPr lang="es-EC" dirty="0"/>
          </a:p>
        </p:txBody>
      </p:sp>
      <p:sp>
        <p:nvSpPr>
          <p:cNvPr id="6" name="5 Rectángulo"/>
          <p:cNvSpPr/>
          <p:nvPr/>
        </p:nvSpPr>
        <p:spPr>
          <a:xfrm>
            <a:off x="4067944" y="2564904"/>
            <a:ext cx="4572000" cy="2031325"/>
          </a:xfrm>
          <a:prstGeom prst="rect">
            <a:avLst/>
          </a:prstGeom>
        </p:spPr>
        <p:txBody>
          <a:bodyPr>
            <a:spAutoFit/>
          </a:bodyPr>
          <a:lstStyle/>
          <a:p>
            <a:r>
              <a:rPr lang="es-EC" dirty="0" smtClean="0"/>
              <a:t>“Como sabemos la </a:t>
            </a:r>
            <a:r>
              <a:rPr lang="es-EC" b="1" dirty="0" smtClean="0"/>
              <a:t>Imagen Corporativa</a:t>
            </a:r>
            <a:r>
              <a:rPr lang="es-EC" dirty="0" smtClean="0"/>
              <a:t> es el conjunto de elementos por medio de los cuales comunicamos a nuestros clientes actuales y potenciales, a otros empresas, a nuestros propios empleados y al mundo en general que es y que representa nuestra compañía.”</a:t>
            </a:r>
            <a:endParaRPr lang="es-EC" dirty="0"/>
          </a:p>
        </p:txBody>
      </p:sp>
      <p:sp>
        <p:nvSpPr>
          <p:cNvPr id="7" name="6 Rectángulo"/>
          <p:cNvSpPr/>
          <p:nvPr/>
        </p:nvSpPr>
        <p:spPr>
          <a:xfrm>
            <a:off x="323528" y="5157192"/>
            <a:ext cx="4572000" cy="923330"/>
          </a:xfrm>
          <a:prstGeom prst="rect">
            <a:avLst/>
          </a:prstGeom>
        </p:spPr>
        <p:txBody>
          <a:bodyPr>
            <a:spAutoFit/>
          </a:bodyPr>
          <a:lstStyle/>
          <a:p>
            <a:r>
              <a:rPr lang="es-EC" dirty="0" smtClean="0"/>
              <a:t>“La </a:t>
            </a:r>
            <a:r>
              <a:rPr lang="es-EC" b="1" dirty="0" smtClean="0"/>
              <a:t>Imagen Corporativa</a:t>
            </a:r>
            <a:r>
              <a:rPr lang="es-EC" dirty="0" smtClean="0"/>
              <a:t> esta compuesta por ciertos elementos tangibles y otros que son intangibles.”</a:t>
            </a:r>
            <a:endParaRPr lang="es-EC" dirty="0"/>
          </a:p>
        </p:txBody>
      </p:sp>
      <p:pic>
        <p:nvPicPr>
          <p:cNvPr id="8" name="7 Imagen" descr="CORPORATIVA 1.jpg"/>
          <p:cNvPicPr>
            <a:picLocks noChangeAspect="1"/>
          </p:cNvPicPr>
          <p:nvPr/>
        </p:nvPicPr>
        <p:blipFill>
          <a:blip r:embed="rId2" cstate="print"/>
          <a:stretch>
            <a:fillRect/>
          </a:stretch>
        </p:blipFill>
        <p:spPr>
          <a:xfrm>
            <a:off x="827584" y="2780928"/>
            <a:ext cx="2619375" cy="1743075"/>
          </a:xfrm>
          <a:prstGeom prst="rect">
            <a:avLst/>
          </a:prstGeom>
        </p:spPr>
      </p:pic>
      <p:pic>
        <p:nvPicPr>
          <p:cNvPr id="9" name="8 Imagen" descr="CORPORATIVA 2.jpg"/>
          <p:cNvPicPr>
            <a:picLocks noChangeAspect="1"/>
          </p:cNvPicPr>
          <p:nvPr/>
        </p:nvPicPr>
        <p:blipFill>
          <a:blip r:embed="rId3" cstate="print"/>
          <a:stretch>
            <a:fillRect/>
          </a:stretch>
        </p:blipFill>
        <p:spPr>
          <a:xfrm>
            <a:off x="5364088" y="4653136"/>
            <a:ext cx="2486025" cy="1838325"/>
          </a:xfrm>
          <a:prstGeom prst="rect">
            <a:avLst/>
          </a:prstGeom>
        </p:spPr>
      </p:pic>
      <p:pic>
        <p:nvPicPr>
          <p:cNvPr id="10" name="9 Imagen" descr="CORPORATIVA 3.jpg"/>
          <p:cNvPicPr>
            <a:picLocks noChangeAspect="1"/>
          </p:cNvPicPr>
          <p:nvPr/>
        </p:nvPicPr>
        <p:blipFill>
          <a:blip r:embed="rId4" cstate="print"/>
          <a:stretch>
            <a:fillRect/>
          </a:stretch>
        </p:blipFill>
        <p:spPr>
          <a:xfrm>
            <a:off x="4499992" y="620688"/>
            <a:ext cx="2543175" cy="1800225"/>
          </a:xfrm>
          <a:prstGeom prst="rect">
            <a:avLst/>
          </a:prstGeom>
        </p:spPr>
      </p:pic>
      <p:pic>
        <p:nvPicPr>
          <p:cNvPr id="11" name="10 Imagen" descr="logo aiu.jpg"/>
          <p:cNvPicPr>
            <a:picLocks noChangeAspect="1"/>
          </p:cNvPicPr>
          <p:nvPr/>
        </p:nvPicPr>
        <p:blipFill>
          <a:blip r:embed="rId5" cstate="print"/>
          <a:stretch>
            <a:fillRect/>
          </a:stretch>
        </p:blipFill>
        <p:spPr>
          <a:xfrm>
            <a:off x="7236296" y="543108"/>
            <a:ext cx="1800200" cy="65364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IMAGEN CORPORATIVA</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23" name="22 Grupo"/>
          <p:cNvGrpSpPr/>
          <p:nvPr/>
        </p:nvGrpSpPr>
        <p:grpSpPr>
          <a:xfrm>
            <a:off x="323528" y="1325667"/>
            <a:ext cx="8100392" cy="2031325"/>
            <a:chOff x="323528" y="980728"/>
            <a:chExt cx="8100392" cy="2031325"/>
          </a:xfrm>
        </p:grpSpPr>
        <p:sp>
          <p:nvSpPr>
            <p:cNvPr id="5" name="4 Rectángulo"/>
            <p:cNvSpPr/>
            <p:nvPr/>
          </p:nvSpPr>
          <p:spPr>
            <a:xfrm>
              <a:off x="3851920" y="980728"/>
              <a:ext cx="4572000" cy="2031325"/>
            </a:xfrm>
            <a:prstGeom prst="rect">
              <a:avLst/>
            </a:prstGeom>
          </p:spPr>
          <p:txBody>
            <a:bodyPr>
              <a:spAutoFit/>
            </a:bodyPr>
            <a:lstStyle/>
            <a:p>
              <a:r>
                <a:rPr lang="es-EC" dirty="0" smtClean="0"/>
                <a:t>-   Bienes y Servicios vendidos.</a:t>
              </a:r>
            </a:p>
            <a:p>
              <a:r>
                <a:rPr lang="es-EC" dirty="0" smtClean="0"/>
                <a:t>-   Tiendas donde se vende el producto.</a:t>
              </a:r>
            </a:p>
            <a:p>
              <a:r>
                <a:rPr lang="es-EC" dirty="0" smtClean="0"/>
                <a:t>-   Fabricas del producto.</a:t>
              </a:r>
            </a:p>
            <a:p>
              <a:r>
                <a:rPr lang="es-EC" dirty="0" smtClean="0"/>
                <a:t>-   Publicidad y promoción.</a:t>
              </a:r>
            </a:p>
            <a:p>
              <a:r>
                <a:rPr lang="es-EC" dirty="0" smtClean="0"/>
                <a:t>-   Nombre y Logotipo corporativos.</a:t>
              </a:r>
            </a:p>
            <a:p>
              <a:r>
                <a:rPr lang="es-EC" dirty="0" smtClean="0"/>
                <a:t>-   Empaques y etiquetas.</a:t>
              </a:r>
            </a:p>
            <a:p>
              <a:r>
                <a:rPr lang="es-EC" dirty="0" smtClean="0"/>
                <a:t>-   Empleados.</a:t>
              </a:r>
            </a:p>
          </p:txBody>
        </p:sp>
        <p:sp>
          <p:nvSpPr>
            <p:cNvPr id="20" name="19 CuadroTexto"/>
            <p:cNvSpPr txBox="1"/>
            <p:nvPr/>
          </p:nvSpPr>
          <p:spPr>
            <a:xfrm>
              <a:off x="323528" y="1052736"/>
              <a:ext cx="3194914" cy="461665"/>
            </a:xfrm>
            <a:prstGeom prst="rect">
              <a:avLst/>
            </a:prstGeom>
            <a:noFill/>
          </p:spPr>
          <p:txBody>
            <a:bodyPr wrap="none" rtlCol="0">
              <a:spAutoFit/>
            </a:bodyPr>
            <a:lstStyle/>
            <a:p>
              <a:r>
                <a:rPr lang="es-EC" sz="2400" b="1" dirty="0" smtClean="0"/>
                <a:t>ELEMENTOS TANGIBLES</a:t>
              </a:r>
              <a:endParaRPr lang="es-EC" sz="2400" b="1" dirty="0"/>
            </a:p>
          </p:txBody>
        </p:sp>
      </p:grpSp>
      <p:grpSp>
        <p:nvGrpSpPr>
          <p:cNvPr id="24" name="23 Grupo"/>
          <p:cNvGrpSpPr/>
          <p:nvPr/>
        </p:nvGrpSpPr>
        <p:grpSpPr>
          <a:xfrm>
            <a:off x="323528" y="4437112"/>
            <a:ext cx="8100392" cy="1200329"/>
            <a:chOff x="467544" y="4437112"/>
            <a:chExt cx="8100392" cy="1200329"/>
          </a:xfrm>
        </p:grpSpPr>
        <p:sp>
          <p:nvSpPr>
            <p:cNvPr id="3" name="2 Rectángulo"/>
            <p:cNvSpPr/>
            <p:nvPr/>
          </p:nvSpPr>
          <p:spPr>
            <a:xfrm>
              <a:off x="3995936" y="4437112"/>
              <a:ext cx="4572000" cy="1200329"/>
            </a:xfrm>
            <a:prstGeom prst="rect">
              <a:avLst/>
            </a:prstGeom>
          </p:spPr>
          <p:txBody>
            <a:bodyPr>
              <a:spAutoFit/>
            </a:bodyPr>
            <a:lstStyle/>
            <a:p>
              <a:r>
                <a:rPr lang="es-EC" dirty="0" smtClean="0"/>
                <a:t>-   Políticas Corporativas.</a:t>
              </a:r>
            </a:p>
            <a:p>
              <a:r>
                <a:rPr lang="es-EC" dirty="0" smtClean="0"/>
                <a:t>-   Ideales y creencias del personal corporativo.</a:t>
              </a:r>
            </a:p>
            <a:p>
              <a:r>
                <a:rPr lang="es-EC" dirty="0" smtClean="0"/>
                <a:t>-   Cultura del país y localización de la empresa-</a:t>
              </a:r>
            </a:p>
            <a:p>
              <a:r>
                <a:rPr lang="es-EC" dirty="0" smtClean="0"/>
                <a:t>-   Informes de los medios.</a:t>
              </a:r>
              <a:endParaRPr lang="es-EC" dirty="0"/>
            </a:p>
          </p:txBody>
        </p:sp>
        <p:sp>
          <p:nvSpPr>
            <p:cNvPr id="22" name="21 CuadroTexto"/>
            <p:cNvSpPr txBox="1"/>
            <p:nvPr/>
          </p:nvSpPr>
          <p:spPr>
            <a:xfrm>
              <a:off x="467544" y="4437112"/>
              <a:ext cx="3478645" cy="461665"/>
            </a:xfrm>
            <a:prstGeom prst="rect">
              <a:avLst/>
            </a:prstGeom>
            <a:noFill/>
          </p:spPr>
          <p:txBody>
            <a:bodyPr wrap="none" rtlCol="0">
              <a:spAutoFit/>
            </a:bodyPr>
            <a:lstStyle/>
            <a:p>
              <a:r>
                <a:rPr lang="es-EC" sz="2400" b="1" dirty="0" smtClean="0"/>
                <a:t>ELEMENTOS INTANGIBLES</a:t>
              </a:r>
              <a:endParaRPr lang="es-EC" sz="2400" b="1" dirty="0"/>
            </a:p>
          </p:txBody>
        </p:sp>
      </p:grpSp>
      <p:sp>
        <p:nvSpPr>
          <p:cNvPr id="25" name="24 Abrir llave"/>
          <p:cNvSpPr/>
          <p:nvPr/>
        </p:nvSpPr>
        <p:spPr>
          <a:xfrm>
            <a:off x="3419872" y="1340768"/>
            <a:ext cx="720080" cy="194421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6" name="25 Abrir llave"/>
          <p:cNvSpPr/>
          <p:nvPr/>
        </p:nvSpPr>
        <p:spPr>
          <a:xfrm>
            <a:off x="3419872" y="4365104"/>
            <a:ext cx="720080" cy="129614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11" name="10 Imagen" descr="CORPORATIVA 5.jpg"/>
          <p:cNvPicPr>
            <a:picLocks noChangeAspect="1"/>
          </p:cNvPicPr>
          <p:nvPr/>
        </p:nvPicPr>
        <p:blipFill>
          <a:blip r:embed="rId2" cstate="print"/>
          <a:stretch>
            <a:fillRect/>
          </a:stretch>
        </p:blipFill>
        <p:spPr>
          <a:xfrm>
            <a:off x="323529" y="1916832"/>
            <a:ext cx="1656184" cy="1392547"/>
          </a:xfrm>
          <a:prstGeom prst="rect">
            <a:avLst/>
          </a:prstGeom>
        </p:spPr>
      </p:pic>
      <p:pic>
        <p:nvPicPr>
          <p:cNvPr id="12" name="11 Imagen" descr="UNIFORMES.jpg"/>
          <p:cNvPicPr>
            <a:picLocks noChangeAspect="1"/>
          </p:cNvPicPr>
          <p:nvPr/>
        </p:nvPicPr>
        <p:blipFill>
          <a:blip r:embed="rId3" cstate="print"/>
          <a:stretch>
            <a:fillRect/>
          </a:stretch>
        </p:blipFill>
        <p:spPr>
          <a:xfrm>
            <a:off x="971600" y="5013176"/>
            <a:ext cx="2078360" cy="1558770"/>
          </a:xfrm>
          <a:prstGeom prst="rect">
            <a:avLst/>
          </a:prstGeom>
        </p:spPr>
      </p:pic>
      <p:pic>
        <p:nvPicPr>
          <p:cNvPr id="13" name="12 Imagen" descr="LEGO.jpg"/>
          <p:cNvPicPr>
            <a:picLocks noChangeAspect="1"/>
          </p:cNvPicPr>
          <p:nvPr/>
        </p:nvPicPr>
        <p:blipFill>
          <a:blip r:embed="rId4" cstate="print"/>
          <a:stretch>
            <a:fillRect/>
          </a:stretch>
        </p:blipFill>
        <p:spPr>
          <a:xfrm>
            <a:off x="1403648" y="2996952"/>
            <a:ext cx="2186540" cy="1455043"/>
          </a:xfrm>
          <a:prstGeom prst="rect">
            <a:avLst/>
          </a:prstGeom>
        </p:spPr>
      </p:pic>
      <p:pic>
        <p:nvPicPr>
          <p:cNvPr id="14" name="13 Imagen" descr="logo aiu.jpg"/>
          <p:cNvPicPr>
            <a:picLocks noChangeAspect="1"/>
          </p:cNvPicPr>
          <p:nvPr/>
        </p:nvPicPr>
        <p:blipFill>
          <a:blip r:embed="rId5" cstate="print"/>
          <a:stretch>
            <a:fillRect/>
          </a:stretch>
        </p:blipFill>
        <p:spPr>
          <a:xfrm>
            <a:off x="7236296" y="543108"/>
            <a:ext cx="1800200" cy="65364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IMAGEN CORPORATIVA</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8" name="17 Grupo"/>
          <p:cNvGrpSpPr/>
          <p:nvPr/>
        </p:nvGrpSpPr>
        <p:grpSpPr>
          <a:xfrm>
            <a:off x="452271" y="620688"/>
            <a:ext cx="5199849" cy="1512168"/>
            <a:chOff x="179512" y="3284984"/>
            <a:chExt cx="5199849" cy="1512168"/>
          </a:xfrm>
        </p:grpSpPr>
        <p:sp>
          <p:nvSpPr>
            <p:cNvPr id="5" name="4 Rectángulo"/>
            <p:cNvSpPr/>
            <p:nvPr/>
          </p:nvSpPr>
          <p:spPr>
            <a:xfrm>
              <a:off x="179512" y="3573016"/>
              <a:ext cx="1525418" cy="646331"/>
            </a:xfrm>
            <a:prstGeom prst="rect">
              <a:avLst/>
            </a:prstGeom>
          </p:spPr>
          <p:txBody>
            <a:bodyPr wrap="none">
              <a:spAutoFit/>
            </a:bodyPr>
            <a:lstStyle/>
            <a:p>
              <a:r>
                <a:rPr lang="es-EC" b="1" dirty="0" smtClean="0"/>
                <a:t>El nombre </a:t>
              </a:r>
            </a:p>
            <a:p>
              <a:r>
                <a:rPr lang="es-EC" b="1" dirty="0" smtClean="0"/>
                <a:t>de la empresa</a:t>
              </a:r>
              <a:endParaRPr lang="es-EC" dirty="0"/>
            </a:p>
          </p:txBody>
        </p:sp>
        <p:grpSp>
          <p:nvGrpSpPr>
            <p:cNvPr id="10" name="9 Grupo"/>
            <p:cNvGrpSpPr/>
            <p:nvPr/>
          </p:nvGrpSpPr>
          <p:grpSpPr>
            <a:xfrm>
              <a:off x="1691680" y="3284984"/>
              <a:ext cx="3687681" cy="1512168"/>
              <a:chOff x="1763688" y="4077072"/>
              <a:chExt cx="3687681" cy="1512168"/>
            </a:xfrm>
          </p:grpSpPr>
          <p:sp>
            <p:nvSpPr>
              <p:cNvPr id="11" name="10 Abrir llave"/>
              <p:cNvSpPr/>
              <p:nvPr/>
            </p:nvSpPr>
            <p:spPr>
              <a:xfrm>
                <a:off x="1763688" y="4077072"/>
                <a:ext cx="288032" cy="151216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11 CuadroTexto"/>
              <p:cNvSpPr txBox="1"/>
              <p:nvPr/>
            </p:nvSpPr>
            <p:spPr>
              <a:xfrm>
                <a:off x="2051720" y="4077072"/>
                <a:ext cx="3399649" cy="1477328"/>
              </a:xfrm>
              <a:prstGeom prst="rect">
                <a:avLst/>
              </a:prstGeom>
              <a:noFill/>
            </p:spPr>
            <p:txBody>
              <a:bodyPr wrap="square" rtlCol="0">
                <a:spAutoFit/>
              </a:bodyPr>
              <a:lstStyle/>
              <a:p>
                <a:pPr>
                  <a:buFont typeface="Courier New" pitchFamily="49" charset="0"/>
                  <a:buChar char="o"/>
                </a:pPr>
                <a:r>
                  <a:rPr lang="es-EC" dirty="0" smtClean="0"/>
                  <a:t>   Es la primera impresión</a:t>
                </a:r>
              </a:p>
              <a:p>
                <a:pPr>
                  <a:buFont typeface="Courier New" pitchFamily="49" charset="0"/>
                  <a:buChar char="o"/>
                </a:pPr>
                <a:r>
                  <a:rPr lang="es-EC" dirty="0" smtClean="0"/>
                  <a:t>   Visualiza la esencia del negocio</a:t>
                </a:r>
              </a:p>
              <a:p>
                <a:pPr>
                  <a:buFont typeface="Courier New" pitchFamily="49" charset="0"/>
                  <a:buChar char="o"/>
                </a:pPr>
                <a:r>
                  <a:rPr lang="es-EC" dirty="0" smtClean="0"/>
                  <a:t>   Breve</a:t>
                </a:r>
              </a:p>
              <a:p>
                <a:pPr>
                  <a:buFont typeface="Courier New" pitchFamily="49" charset="0"/>
                  <a:buChar char="o"/>
                </a:pPr>
                <a:r>
                  <a:rPr lang="es-EC" dirty="0" smtClean="0"/>
                  <a:t>   Fácil de recordar</a:t>
                </a:r>
              </a:p>
              <a:p>
                <a:pPr>
                  <a:buFont typeface="Courier New" pitchFamily="49" charset="0"/>
                  <a:buChar char="o"/>
                </a:pPr>
                <a:r>
                  <a:rPr lang="es-EC" dirty="0" smtClean="0"/>
                  <a:t>   Muy creativo</a:t>
                </a:r>
                <a:endParaRPr lang="es-EC" dirty="0"/>
              </a:p>
            </p:txBody>
          </p:sp>
        </p:grpSp>
      </p:grpSp>
      <p:grpSp>
        <p:nvGrpSpPr>
          <p:cNvPr id="19" name="18 Grupo"/>
          <p:cNvGrpSpPr/>
          <p:nvPr/>
        </p:nvGrpSpPr>
        <p:grpSpPr>
          <a:xfrm>
            <a:off x="166268" y="2780928"/>
            <a:ext cx="5269828" cy="1728192"/>
            <a:chOff x="72008" y="5085184"/>
            <a:chExt cx="5269828" cy="1728192"/>
          </a:xfrm>
        </p:grpSpPr>
        <p:sp>
          <p:nvSpPr>
            <p:cNvPr id="6" name="5 Rectángulo"/>
            <p:cNvSpPr/>
            <p:nvPr/>
          </p:nvSpPr>
          <p:spPr>
            <a:xfrm>
              <a:off x="72008" y="5733256"/>
              <a:ext cx="815608" cy="369332"/>
            </a:xfrm>
            <a:prstGeom prst="rect">
              <a:avLst/>
            </a:prstGeom>
          </p:spPr>
          <p:txBody>
            <a:bodyPr wrap="none">
              <a:spAutoFit/>
            </a:bodyPr>
            <a:lstStyle/>
            <a:p>
              <a:r>
                <a:rPr lang="es-EC" b="1" dirty="0" smtClean="0"/>
                <a:t>El logo</a:t>
              </a:r>
              <a:endParaRPr lang="es-EC" dirty="0"/>
            </a:p>
          </p:txBody>
        </p:sp>
        <p:grpSp>
          <p:nvGrpSpPr>
            <p:cNvPr id="13" name="12 Grupo"/>
            <p:cNvGrpSpPr/>
            <p:nvPr/>
          </p:nvGrpSpPr>
          <p:grpSpPr>
            <a:xfrm>
              <a:off x="899592" y="5085184"/>
              <a:ext cx="4442244" cy="1728192"/>
              <a:chOff x="899592" y="5085184"/>
              <a:chExt cx="4442244" cy="1728192"/>
            </a:xfrm>
          </p:grpSpPr>
          <p:sp>
            <p:nvSpPr>
              <p:cNvPr id="14" name="13 Abrir llave"/>
              <p:cNvSpPr/>
              <p:nvPr/>
            </p:nvSpPr>
            <p:spPr>
              <a:xfrm>
                <a:off x="899592" y="5085184"/>
                <a:ext cx="360040" cy="172819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14 CuadroTexto"/>
              <p:cNvSpPr txBox="1"/>
              <p:nvPr/>
            </p:nvSpPr>
            <p:spPr>
              <a:xfrm>
                <a:off x="1043608" y="5192032"/>
                <a:ext cx="4298228" cy="1477328"/>
              </a:xfrm>
              <a:prstGeom prst="rect">
                <a:avLst/>
              </a:prstGeom>
              <a:noFill/>
            </p:spPr>
            <p:txBody>
              <a:bodyPr wrap="none" rtlCol="0">
                <a:spAutoFit/>
              </a:bodyPr>
              <a:lstStyle/>
              <a:p>
                <a:pPr>
                  <a:buFont typeface="Courier New" pitchFamily="49" charset="0"/>
                  <a:buChar char="o"/>
                </a:pPr>
                <a:r>
                  <a:rPr lang="es-EC" dirty="0" smtClean="0"/>
                  <a:t>   Comprensible por el público</a:t>
                </a:r>
              </a:p>
              <a:p>
                <a:pPr>
                  <a:buFont typeface="Courier New" pitchFamily="49" charset="0"/>
                  <a:buChar char="o"/>
                </a:pPr>
                <a:r>
                  <a:rPr lang="es-EC" dirty="0" smtClean="0"/>
                  <a:t>   Atractivo a potenciales clientes</a:t>
                </a:r>
              </a:p>
              <a:p>
                <a:pPr>
                  <a:buFont typeface="Courier New" pitchFamily="49" charset="0"/>
                  <a:buChar char="o"/>
                </a:pPr>
                <a:r>
                  <a:rPr lang="es-EC" dirty="0" smtClean="0"/>
                  <a:t>   Debe considerar a sus competencias</a:t>
                </a:r>
              </a:p>
              <a:p>
                <a:pPr>
                  <a:buFont typeface="Courier New" pitchFamily="49" charset="0"/>
                  <a:buChar char="o"/>
                </a:pPr>
                <a:r>
                  <a:rPr lang="es-EC" dirty="0" smtClean="0"/>
                  <a:t>   Debe considerar a su clientela</a:t>
                </a:r>
              </a:p>
              <a:p>
                <a:pPr>
                  <a:buFont typeface="Courier New" pitchFamily="49" charset="0"/>
                  <a:buChar char="o"/>
                </a:pPr>
                <a:r>
                  <a:rPr lang="es-EC" dirty="0" smtClean="0"/>
                  <a:t>   Debe transmitir la esencia de la empresa</a:t>
                </a:r>
                <a:endParaRPr lang="es-EC" dirty="0"/>
              </a:p>
            </p:txBody>
          </p:sp>
        </p:grpSp>
      </p:grpSp>
      <p:grpSp>
        <p:nvGrpSpPr>
          <p:cNvPr id="20" name="19 Grupo"/>
          <p:cNvGrpSpPr/>
          <p:nvPr/>
        </p:nvGrpSpPr>
        <p:grpSpPr>
          <a:xfrm>
            <a:off x="107504" y="5013176"/>
            <a:ext cx="3456384" cy="1512168"/>
            <a:chOff x="5364088" y="2636912"/>
            <a:chExt cx="3456384" cy="1512168"/>
          </a:xfrm>
        </p:grpSpPr>
        <p:sp>
          <p:nvSpPr>
            <p:cNvPr id="7" name="6 Rectángulo"/>
            <p:cNvSpPr/>
            <p:nvPr/>
          </p:nvSpPr>
          <p:spPr>
            <a:xfrm>
              <a:off x="5364088" y="3284984"/>
              <a:ext cx="1134478" cy="369332"/>
            </a:xfrm>
            <a:prstGeom prst="rect">
              <a:avLst/>
            </a:prstGeom>
          </p:spPr>
          <p:txBody>
            <a:bodyPr wrap="none">
              <a:spAutoFit/>
            </a:bodyPr>
            <a:lstStyle/>
            <a:p>
              <a:r>
                <a:rPr lang="es-EC" b="1" dirty="0" smtClean="0"/>
                <a:t>El eslogan</a:t>
              </a:r>
              <a:endParaRPr lang="es-EC" dirty="0"/>
            </a:p>
          </p:txBody>
        </p:sp>
        <p:sp>
          <p:nvSpPr>
            <p:cNvPr id="16" name="15 Abrir llave"/>
            <p:cNvSpPr/>
            <p:nvPr/>
          </p:nvSpPr>
          <p:spPr>
            <a:xfrm>
              <a:off x="6444208" y="2636912"/>
              <a:ext cx="360040" cy="151216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7" name="16 CuadroTexto"/>
            <p:cNvSpPr txBox="1"/>
            <p:nvPr/>
          </p:nvSpPr>
          <p:spPr>
            <a:xfrm>
              <a:off x="6750675" y="2636912"/>
              <a:ext cx="2069797" cy="1477328"/>
            </a:xfrm>
            <a:prstGeom prst="rect">
              <a:avLst/>
            </a:prstGeom>
            <a:noFill/>
          </p:spPr>
          <p:txBody>
            <a:bodyPr wrap="none" rtlCol="0">
              <a:spAutoFit/>
            </a:bodyPr>
            <a:lstStyle/>
            <a:p>
              <a:pPr>
                <a:buFont typeface="Courier New" pitchFamily="49" charset="0"/>
                <a:buChar char="o"/>
              </a:pPr>
              <a:r>
                <a:rPr lang="es-EC" dirty="0" smtClean="0"/>
                <a:t>   Debe ser original</a:t>
              </a:r>
            </a:p>
            <a:p>
              <a:pPr>
                <a:buFont typeface="Courier New" pitchFamily="49" charset="0"/>
                <a:buChar char="o"/>
              </a:pPr>
              <a:r>
                <a:rPr lang="es-EC" dirty="0" smtClean="0"/>
                <a:t>   Efectivo</a:t>
              </a:r>
            </a:p>
            <a:p>
              <a:pPr>
                <a:buFont typeface="Courier New" pitchFamily="49" charset="0"/>
                <a:buChar char="o"/>
              </a:pPr>
              <a:r>
                <a:rPr lang="es-EC" dirty="0" smtClean="0"/>
                <a:t>   Prometedor</a:t>
              </a:r>
            </a:p>
            <a:p>
              <a:pPr>
                <a:buFont typeface="Courier New" pitchFamily="49" charset="0"/>
                <a:buChar char="o"/>
              </a:pPr>
              <a:r>
                <a:rPr lang="es-EC" dirty="0" smtClean="0"/>
                <a:t>   Diferente</a:t>
              </a:r>
            </a:p>
            <a:p>
              <a:pPr>
                <a:buFont typeface="Courier New" pitchFamily="49" charset="0"/>
                <a:buChar char="o"/>
              </a:pPr>
              <a:r>
                <a:rPr lang="es-EC" dirty="0" smtClean="0"/>
                <a:t>   Prestigioso</a:t>
              </a:r>
              <a:endParaRPr lang="es-EC" dirty="0"/>
            </a:p>
          </p:txBody>
        </p:sp>
      </p:grpSp>
      <p:grpSp>
        <p:nvGrpSpPr>
          <p:cNvPr id="25" name="24 Grupo"/>
          <p:cNvGrpSpPr/>
          <p:nvPr/>
        </p:nvGrpSpPr>
        <p:grpSpPr>
          <a:xfrm>
            <a:off x="3923928" y="4149080"/>
            <a:ext cx="5263003" cy="1944216"/>
            <a:chOff x="4572000" y="4077072"/>
            <a:chExt cx="5263003" cy="1944216"/>
          </a:xfrm>
        </p:grpSpPr>
        <p:sp>
          <p:nvSpPr>
            <p:cNvPr id="8" name="7 Rectángulo"/>
            <p:cNvSpPr/>
            <p:nvPr/>
          </p:nvSpPr>
          <p:spPr>
            <a:xfrm>
              <a:off x="4572000" y="4653136"/>
              <a:ext cx="1274516" cy="369332"/>
            </a:xfrm>
            <a:prstGeom prst="rect">
              <a:avLst/>
            </a:prstGeom>
          </p:spPr>
          <p:txBody>
            <a:bodyPr wrap="none">
              <a:spAutoFit/>
            </a:bodyPr>
            <a:lstStyle/>
            <a:p>
              <a:r>
                <a:rPr lang="es-EC" b="1" dirty="0" smtClean="0"/>
                <a:t>El sitio web</a:t>
              </a:r>
              <a:endParaRPr lang="es-EC" dirty="0"/>
            </a:p>
          </p:txBody>
        </p:sp>
        <p:sp>
          <p:nvSpPr>
            <p:cNvPr id="22" name="21 Abrir llave"/>
            <p:cNvSpPr/>
            <p:nvPr/>
          </p:nvSpPr>
          <p:spPr>
            <a:xfrm>
              <a:off x="5940152" y="4077072"/>
              <a:ext cx="288032" cy="194421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4" name="23 CuadroTexto"/>
            <p:cNvSpPr txBox="1"/>
            <p:nvPr/>
          </p:nvSpPr>
          <p:spPr>
            <a:xfrm>
              <a:off x="6084168" y="4149080"/>
              <a:ext cx="3750835" cy="1754326"/>
            </a:xfrm>
            <a:prstGeom prst="rect">
              <a:avLst/>
            </a:prstGeom>
            <a:noFill/>
          </p:spPr>
          <p:txBody>
            <a:bodyPr wrap="none" rtlCol="0">
              <a:spAutoFit/>
            </a:bodyPr>
            <a:lstStyle/>
            <a:p>
              <a:pPr>
                <a:buFont typeface="Courier New" pitchFamily="49" charset="0"/>
                <a:buChar char="o"/>
              </a:pPr>
              <a:r>
                <a:rPr lang="es-EC" dirty="0" smtClean="0"/>
                <a:t>   Poseer un domino propio</a:t>
              </a:r>
            </a:p>
            <a:p>
              <a:pPr>
                <a:buFont typeface="Courier New" pitchFamily="49" charset="0"/>
                <a:buChar char="o"/>
              </a:pPr>
              <a:r>
                <a:rPr lang="es-EC" dirty="0" smtClean="0"/>
                <a:t>   Diseño amigable</a:t>
              </a:r>
            </a:p>
            <a:p>
              <a:pPr>
                <a:buFont typeface="Courier New" pitchFamily="49" charset="0"/>
                <a:buChar char="o"/>
              </a:pPr>
              <a:r>
                <a:rPr lang="es-EC" dirty="0" smtClean="0"/>
                <a:t>   Diseño fácil de manejar</a:t>
              </a:r>
            </a:p>
            <a:p>
              <a:pPr>
                <a:buFont typeface="Courier New" pitchFamily="49" charset="0"/>
                <a:buChar char="o"/>
              </a:pPr>
              <a:r>
                <a:rPr lang="es-EC" dirty="0" smtClean="0"/>
                <a:t>   Aporta información fácilmente</a:t>
              </a:r>
            </a:p>
            <a:p>
              <a:pPr>
                <a:buFont typeface="Courier New" pitchFamily="49" charset="0"/>
                <a:buChar char="o"/>
              </a:pPr>
              <a:r>
                <a:rPr lang="es-EC" dirty="0" smtClean="0"/>
                <a:t>   Expone los productos y servicios</a:t>
              </a:r>
            </a:p>
            <a:p>
              <a:pPr>
                <a:buFont typeface="Courier New" pitchFamily="49" charset="0"/>
                <a:buChar char="o"/>
              </a:pPr>
              <a:r>
                <a:rPr lang="es-EC" dirty="0" smtClean="0"/>
                <a:t>   Transmite la esencia de la empresa</a:t>
              </a:r>
              <a:endParaRPr lang="es-EC" dirty="0"/>
            </a:p>
          </p:txBody>
        </p:sp>
      </p:grpSp>
      <p:grpSp>
        <p:nvGrpSpPr>
          <p:cNvPr id="28" name="27 Grupo"/>
          <p:cNvGrpSpPr/>
          <p:nvPr/>
        </p:nvGrpSpPr>
        <p:grpSpPr>
          <a:xfrm>
            <a:off x="3995936" y="1628800"/>
            <a:ext cx="4896544" cy="1512168"/>
            <a:chOff x="4788024" y="1196752"/>
            <a:chExt cx="4896544" cy="1512168"/>
          </a:xfrm>
        </p:grpSpPr>
        <p:sp>
          <p:nvSpPr>
            <p:cNvPr id="9" name="8 Rectángulo"/>
            <p:cNvSpPr/>
            <p:nvPr/>
          </p:nvSpPr>
          <p:spPr>
            <a:xfrm>
              <a:off x="4788024" y="1772816"/>
              <a:ext cx="1118640" cy="369332"/>
            </a:xfrm>
            <a:prstGeom prst="rect">
              <a:avLst/>
            </a:prstGeom>
          </p:spPr>
          <p:txBody>
            <a:bodyPr wrap="none">
              <a:spAutoFit/>
            </a:bodyPr>
            <a:lstStyle/>
            <a:p>
              <a:r>
                <a:rPr lang="es-EC" b="1" dirty="0" err="1" smtClean="0"/>
                <a:t>Brochure</a:t>
              </a:r>
              <a:r>
                <a:rPr lang="es-EC" b="1" dirty="0" smtClean="0"/>
                <a:t>:</a:t>
              </a:r>
              <a:endParaRPr lang="es-EC" dirty="0"/>
            </a:p>
          </p:txBody>
        </p:sp>
        <p:sp>
          <p:nvSpPr>
            <p:cNvPr id="21" name="20 Abrir llave"/>
            <p:cNvSpPr/>
            <p:nvPr/>
          </p:nvSpPr>
          <p:spPr>
            <a:xfrm>
              <a:off x="5940152" y="1196752"/>
              <a:ext cx="360040" cy="151216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26 CuadroTexto"/>
            <p:cNvSpPr txBox="1"/>
            <p:nvPr/>
          </p:nvSpPr>
          <p:spPr>
            <a:xfrm>
              <a:off x="6220350" y="1196752"/>
              <a:ext cx="3464218" cy="1477328"/>
            </a:xfrm>
            <a:prstGeom prst="rect">
              <a:avLst/>
            </a:prstGeom>
            <a:noFill/>
          </p:spPr>
          <p:txBody>
            <a:bodyPr wrap="none" rtlCol="0">
              <a:spAutoFit/>
            </a:bodyPr>
            <a:lstStyle/>
            <a:p>
              <a:pPr>
                <a:buFont typeface="Courier New" pitchFamily="49" charset="0"/>
                <a:buChar char="o"/>
              </a:pPr>
              <a:r>
                <a:rPr lang="es-EC" dirty="0" smtClean="0"/>
                <a:t>   Folletos y manuales del negocio</a:t>
              </a:r>
            </a:p>
            <a:p>
              <a:pPr>
                <a:buFont typeface="Courier New" pitchFamily="49" charset="0"/>
                <a:buChar char="o"/>
              </a:pPr>
              <a:r>
                <a:rPr lang="es-EC" dirty="0" smtClean="0"/>
                <a:t>   Tarjetas de presentación</a:t>
              </a:r>
            </a:p>
            <a:p>
              <a:pPr>
                <a:buFont typeface="Courier New" pitchFamily="49" charset="0"/>
                <a:buChar char="o"/>
              </a:pPr>
              <a:r>
                <a:rPr lang="es-EC" dirty="0" smtClean="0"/>
                <a:t>   Carpetas, papel membretado</a:t>
              </a:r>
            </a:p>
            <a:p>
              <a:pPr>
                <a:buFont typeface="Courier New" pitchFamily="49" charset="0"/>
                <a:buChar char="o"/>
              </a:pPr>
              <a:r>
                <a:rPr lang="es-EC" dirty="0" smtClean="0"/>
                <a:t>   Facturas, empaques</a:t>
              </a:r>
            </a:p>
            <a:p>
              <a:pPr>
                <a:buFont typeface="Courier New" pitchFamily="49" charset="0"/>
                <a:buChar char="o"/>
              </a:pPr>
              <a:r>
                <a:rPr lang="es-EC" dirty="0" smtClean="0"/>
                <a:t>   Vestimenta y uniformes</a:t>
              </a:r>
              <a:endParaRPr lang="es-EC" dirty="0"/>
            </a:p>
          </p:txBody>
        </p:sp>
      </p:grpSp>
      <p:pic>
        <p:nvPicPr>
          <p:cNvPr id="26" name="25 Imagen" descr="logo aiu.jpg"/>
          <p:cNvPicPr>
            <a:picLocks noChangeAspect="1"/>
          </p:cNvPicPr>
          <p:nvPr/>
        </p:nvPicPr>
        <p:blipFill>
          <a:blip r:embed="rId2" cstate="print"/>
          <a:stretch>
            <a:fillRect/>
          </a:stretch>
        </p:blipFill>
        <p:spPr>
          <a:xfrm>
            <a:off x="7236296" y="543108"/>
            <a:ext cx="1800200" cy="65364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836712"/>
            <a:ext cx="4390304" cy="584775"/>
          </a:xfrm>
          <a:prstGeom prst="rect">
            <a:avLst/>
          </a:prstGeom>
          <a:noFill/>
        </p:spPr>
        <p:txBody>
          <a:bodyPr wrap="none" rtlCol="0">
            <a:spAutoFit/>
          </a:bodyPr>
          <a:lstStyle/>
          <a:p>
            <a:r>
              <a:rPr lang="es-EC" sz="3200" b="1" dirty="0" smtClean="0"/>
              <a:t>NOTAS Y CONCLUSIONES</a:t>
            </a:r>
            <a:endParaRPr lang="es-EC" sz="3200" b="1" dirty="0"/>
          </a:p>
        </p:txBody>
      </p:sp>
      <p:sp>
        <p:nvSpPr>
          <p:cNvPr id="7" name="6 CuadroTexto"/>
          <p:cNvSpPr txBox="1"/>
          <p:nvPr/>
        </p:nvSpPr>
        <p:spPr>
          <a:xfrm>
            <a:off x="611560" y="1484784"/>
            <a:ext cx="7812360" cy="4524315"/>
          </a:xfrm>
          <a:prstGeom prst="rect">
            <a:avLst/>
          </a:prstGeom>
          <a:noFill/>
        </p:spPr>
        <p:txBody>
          <a:bodyPr wrap="square" rtlCol="0">
            <a:spAutoFit/>
          </a:bodyPr>
          <a:lstStyle/>
          <a:p>
            <a:pPr algn="just"/>
            <a:r>
              <a:rPr lang="es-EC" b="1" dirty="0" smtClean="0"/>
              <a:t>La   representación  visual   y  todos  sus   elementos  se  centran  en  dos  aspectos , a  mi   juicio fundamentales, y que  denotan una característica que es  inherente  a la condición que tenemos como seres humanos; está característica es la de que somos eminentemente seres emocionales Y   por  lo  tanto la percepción de nuestro entorno ,con todos sus  tenores y bemoles,  está  muy Íntimamente ligada a la psicología y porque no decirlo a nuestra inteligencia emocional.</a:t>
            </a:r>
          </a:p>
          <a:p>
            <a:pPr algn="just"/>
            <a:r>
              <a:rPr lang="es-EC" b="1" dirty="0" smtClean="0"/>
              <a:t>La subjetividad de la mayoría de nuestras emociones puede ser “manipulada” en base a  ciertas características  y contextos. Las artes de comunicación visual son por lo tanto muy vulnerables de ser utilizadas sin principios éticos  claros y por lo tanto implican una exhaustiva formación ética de sus profesionales.</a:t>
            </a:r>
          </a:p>
          <a:p>
            <a:pPr algn="just"/>
            <a:endParaRPr lang="es-EC" b="1" dirty="0" smtClean="0"/>
          </a:p>
          <a:p>
            <a:pPr algn="just"/>
            <a:r>
              <a:rPr lang="es-EC" b="1" dirty="0" smtClean="0"/>
              <a:t>Si consideramos que uno de los grupos más vulnerables en cuando se refiere a  la  </a:t>
            </a:r>
            <a:r>
              <a:rPr lang="es-EC" b="1" dirty="0" err="1" smtClean="0"/>
              <a:t>trascendencoa</a:t>
            </a:r>
            <a:r>
              <a:rPr lang="es-EC" b="1" dirty="0" smtClean="0"/>
              <a:t> de la información  es el formado por niños y jóvenes entonces debemos ser extremadamente cuidadosos a la hora de producir y transmitir estos mensajes.</a:t>
            </a:r>
            <a:endParaRPr lang="es-EC" b="1" dirty="0"/>
          </a:p>
        </p:txBody>
      </p:sp>
      <p:sp>
        <p:nvSpPr>
          <p:cNvPr id="8"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6156176" y="5805264"/>
            <a:ext cx="2065052" cy="369332"/>
          </a:xfrm>
          <a:prstGeom prst="rect">
            <a:avLst/>
          </a:prstGeom>
          <a:noFill/>
        </p:spPr>
        <p:txBody>
          <a:bodyPr wrap="none" rtlCol="0">
            <a:spAutoFit/>
          </a:bodyPr>
          <a:lstStyle/>
          <a:p>
            <a:r>
              <a:rPr lang="es-EC" dirty="0" smtClean="0"/>
              <a:t>Luis Eduardo Correa</a:t>
            </a:r>
            <a:endParaRPr lang="es-EC" dirty="0"/>
          </a:p>
        </p:txBody>
      </p:sp>
      <p:pic>
        <p:nvPicPr>
          <p:cNvPr id="9" name="8 Imagen" descr="logo aiu.jpg"/>
          <p:cNvPicPr>
            <a:picLocks noChangeAspect="1"/>
          </p:cNvPicPr>
          <p:nvPr/>
        </p:nvPicPr>
        <p:blipFill>
          <a:blip r:embed="rId2" cstate="print"/>
          <a:stretch>
            <a:fillRect/>
          </a:stretch>
        </p:blipFill>
        <p:spPr>
          <a:xfrm>
            <a:off x="7164288" y="615116"/>
            <a:ext cx="1800200" cy="65364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131840" y="2780928"/>
            <a:ext cx="3010761" cy="646331"/>
          </a:xfrm>
          <a:prstGeom prst="rect">
            <a:avLst/>
          </a:prstGeom>
          <a:noFill/>
        </p:spPr>
        <p:txBody>
          <a:bodyPr wrap="none" rtlCol="0">
            <a:spAutoFit/>
          </a:bodyPr>
          <a:lstStyle/>
          <a:p>
            <a:r>
              <a:rPr lang="es-EC" sz="3600" b="1" dirty="0" smtClean="0"/>
              <a:t>BIBLIOGRAFIA </a:t>
            </a:r>
            <a:endParaRPr lang="es-EC" sz="3600" b="1" dirty="0"/>
          </a:p>
        </p:txBody>
      </p:sp>
      <p:sp>
        <p:nvSpPr>
          <p:cNvPr id="7"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7 Tabla"/>
          <p:cNvGraphicFramePr>
            <a:graphicFrameLocks noGrp="1"/>
          </p:cNvGraphicFramePr>
          <p:nvPr/>
        </p:nvGraphicFramePr>
        <p:xfrm>
          <a:off x="37988" y="548679"/>
          <a:ext cx="8926500" cy="6080213"/>
        </p:xfrm>
        <a:graphic>
          <a:graphicData uri="http://schemas.openxmlformats.org/drawingml/2006/table">
            <a:tbl>
              <a:tblPr/>
              <a:tblGrid>
                <a:gridCol w="6967024"/>
                <a:gridCol w="1959476"/>
              </a:tblGrid>
              <a:tr h="209663">
                <a:tc>
                  <a:txBody>
                    <a:bodyPr/>
                    <a:lstStyle/>
                    <a:p>
                      <a:pPr algn="ctr" fontAlgn="b"/>
                      <a:r>
                        <a:rPr lang="es-EC" sz="800" b="1" i="0" u="none" strike="noStrike">
                          <a:solidFill>
                            <a:srgbClr val="000000"/>
                          </a:solidFill>
                          <a:latin typeface="Calibri"/>
                        </a:rPr>
                        <a:t>ENLACE O FUENTE</a:t>
                      </a:r>
                    </a:p>
                  </a:txBody>
                  <a:tcPr marL="4671" marR="4671" marT="46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800" b="1" i="0" u="none" strike="noStrike">
                          <a:solidFill>
                            <a:srgbClr val="000000"/>
                          </a:solidFill>
                          <a:latin typeface="Calibri"/>
                        </a:rPr>
                        <a:t>TEMA</a:t>
                      </a:r>
                    </a:p>
                  </a:txBody>
                  <a:tcPr marL="4671" marR="4671" marT="467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9775">
                <a:tc>
                  <a:txBody>
                    <a:bodyPr/>
                    <a:lstStyle/>
                    <a:p>
                      <a:pPr algn="l" fontAlgn="b"/>
                      <a:r>
                        <a:rPr lang="es-EC" sz="500" b="0" i="0" u="none" strike="noStrike">
                          <a:solidFill>
                            <a:srgbClr val="000000"/>
                          </a:solidFill>
                          <a:latin typeface="Calibri"/>
                        </a:rPr>
                        <a:t>http://www.slideshare.net/Julianalsola/elementos-de-la-comuinicacion-visual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elementos básicos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http://es.scribd.com/doc/22904498/Comunicacion-visual-Elementos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elemntos 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http://www.arqhys.com/construccion/visualcomunicacion-elementos.html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elemntos 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http://www.arqhys.com/construccion/visual-mensaje.html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imagen 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http://www.arqhys.com/construccion/diseno-visual.html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diseño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http://www.arqhys.com/construccion/visual-comunicacion.html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400" b="0" i="0" u="none" strike="noStrike">
                          <a:solidFill>
                            <a:srgbClr val="000000"/>
                          </a:solidFill>
                          <a:latin typeface="Calibri"/>
                        </a:rPr>
                        <a:t>http://www.remington.edu.co/arquitecturaydiseno/aspirantes/programas-academicos/carreras-universitarias/diseno-visual/presencial/presentacion-general.html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DISEÑO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http://jr-hazel.blogspot.com/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TECNICAS DE 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http://pendientedemigracion.ucm.es/info/mdcs/ComVisual.pdf</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concepto de comuniocacion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http://nicolasvalente.blogspot.com/2007/09/psicologa-del-color-en-el-diseo.html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color</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http://nicolasvalente.blogspot.com/2007/09/relacin-psicologa-cognitiva-diseo.html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diseño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http://nicolasvalente.blogspot.com/2007/09/psicologa-social-en-el-diseo-del_19.html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social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http://www.emagister.com/video-psicologia-diseno-metodologia-crear</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teoria de los 6 sombreros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http://www.listindiario.com/ventana/2010/7/16/150755/print</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 diseño gráfico y la picología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http://www.slideshare.net/Nivck/psicologa-del-color-en-el-diseo-grfico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color</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http://www.slideshare.net/Viikiitha/teoria-del-color-2587138</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psicología del color</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http://www.slideshare.net/paqui1991/elementos-de-la-forma-color-sintaxis-de-la-imagen-y-campo-visual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psicología del color</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http://sonidocesde.webnode.com.co/news/psicologia-y-sonido/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http://psicologia.laguia2000.com/general/el-sonido#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http://psicologia.laguia2000.com/general/el-sonido#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del 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http://francesroulet.blogspot.com/2010/08/efectos-psicologicos-de-la.html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psicologia de la contamonacion acústica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http://www.ecovisiones.cl/ecosalud/articulos/musicoterapia4.htm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efectos fisiológicos del sonido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http://dspace.epn.edu.ec/bitstream/15000/8480/2/T%2011016%20CAPITULO%205.pdf</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efectos del rtuido en los seres humanos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http://psicologia-uta.blogspot.com/2008/04/un-sonido-te-har-sentir-ms-que-mil.html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sonidos y emociones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http://www.ehu.es/acustica/espanol/ruido/efectos%20y%20normativa/efectos%20y%20normativa.html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efectos psicol+ogicpos del ruiido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http://www.salonhogar.net/Sagrado_contenido/El_codigo.htm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La comunicación</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http://es.scribd.com/doc/5133250/Tecnicas-visuales</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técnicas de representación visul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http://www.imageandart.com/tutoriales/teoria/elementos_comunicacion/</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Elementos de comunicación visual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http://www.imageandart.com/tutoriales/teoria/elementos_comunicacion/index3.htm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solidFill>
                            <a:srgbClr val="000000"/>
                          </a:solidFill>
                          <a:latin typeface="Calibri"/>
                        </a:rPr>
                        <a:t>el tono</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75">
                <a:tc>
                  <a:txBody>
                    <a:bodyPr/>
                    <a:lstStyle/>
                    <a:p>
                      <a:pPr algn="l" fontAlgn="b"/>
                      <a:r>
                        <a:rPr lang="es-EC" sz="500" b="0" i="0" u="none" strike="noStrike">
                          <a:solidFill>
                            <a:srgbClr val="000000"/>
                          </a:solidFill>
                          <a:latin typeface="Calibri"/>
                        </a:rPr>
                        <a:t>http://www.escolares.net/lenguaje-y-comunicacion/comunicacion-oral-y-escrita/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http://www.omerique.net/pub/euda/lengua/3_eso/gramatica/u_1_gramatica_3_eso_elementos_de_la_comunicacion_tipos_de_lenguaje.pdf</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http://www.salonhogar.net/Sagrado_contenido/El_codigo.htm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Gráfico comunicación</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http://www.fundacionases.com.ec/comorayesc.html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http://recursos.cnice.mec.es/lengua/profesores/eso1/t1/teoria_1.htm</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http://www.mcgraw-hill.es/bcv/guide/capitulo/8448171152.pdf</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http://www.escolares.net/lenguaje-y-comunicacion/comunicacion-oral-y-escrita/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500" b="0" i="0" u="none" strike="noStrike">
                          <a:solidFill>
                            <a:srgbClr val="000000"/>
                          </a:solidFill>
                          <a:latin typeface="Calibri"/>
                        </a:rPr>
                        <a:t>E. comun. Oral y escrita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9775">
                <a:tc>
                  <a:txBody>
                    <a:bodyPr/>
                    <a:lstStyle/>
                    <a:p>
                      <a:pPr algn="l" fontAlgn="b"/>
                      <a:r>
                        <a:rPr lang="es-EC" sz="500" b="0" i="0" u="none" strike="noStrike">
                          <a:solidFill>
                            <a:srgbClr val="000000"/>
                          </a:solidFill>
                          <a:latin typeface="Calibri"/>
                        </a:rPr>
                        <a:t>http://www.editorialcinema.com.ar/que-es-la-edicion/disenio-editorial/index.shtml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s-EC" sz="500" b="0" i="0" u="none" strike="noStrike">
                          <a:solidFill>
                            <a:srgbClr val="000000"/>
                          </a:solidFill>
                          <a:latin typeface="Calibri"/>
                        </a:rPr>
                        <a:t>edicion editorial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39775">
                <a:tc>
                  <a:txBody>
                    <a:bodyPr/>
                    <a:lstStyle/>
                    <a:p>
                      <a:pPr algn="l" fontAlgn="b"/>
                      <a:r>
                        <a:rPr lang="es-EC" sz="500" b="0" i="0" u="none" strike="noStrike">
                          <a:solidFill>
                            <a:srgbClr val="000000"/>
                          </a:solidFill>
                          <a:latin typeface="Calibri"/>
                        </a:rPr>
                        <a:t>http://platea.pntic.mec.es/~lgonzale/tic/imagen/conceptos.html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s-EC" sz="500" b="0" i="0" u="none" strike="noStrike">
                          <a:solidFill>
                            <a:srgbClr val="000000"/>
                          </a:solidFill>
                          <a:latin typeface="Calibri"/>
                        </a:rPr>
                        <a:t>edición digital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39775">
                <a:tc>
                  <a:txBody>
                    <a:bodyPr/>
                    <a:lstStyle/>
                    <a:p>
                      <a:pPr algn="l" fontAlgn="b"/>
                      <a:r>
                        <a:rPr lang="es-EC" sz="500" b="0" i="0" u="none" strike="noStrike">
                          <a:solidFill>
                            <a:srgbClr val="000000"/>
                          </a:solidFill>
                          <a:latin typeface="Calibri"/>
                        </a:rPr>
                        <a:t> </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500" b="0" i="0" u="none" strike="noStrike">
                          <a:solidFill>
                            <a:srgbClr val="000000"/>
                          </a:solidFill>
                          <a:latin typeface="Calibri"/>
                        </a:rPr>
                        <a:t> </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9775">
                <a:tc>
                  <a:txBody>
                    <a:bodyPr/>
                    <a:lstStyle/>
                    <a:p>
                      <a:pPr algn="l" fontAlgn="b"/>
                      <a:r>
                        <a:rPr lang="es-EC" sz="500" b="0" i="0" u="none" strike="noStrike">
                          <a:solidFill>
                            <a:srgbClr val="000000"/>
                          </a:solidFill>
                          <a:latin typeface="Calibri"/>
                        </a:rPr>
                        <a:t>http://www.emprendepyme.net/elementos-de-la-imagen-corporativa.html</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500" b="0" i="0" u="none" strike="noStrike">
                          <a:solidFill>
                            <a:srgbClr val="000000"/>
                          </a:solidFill>
                          <a:latin typeface="Calibri"/>
                        </a:rPr>
                        <a:t>Imagen corporativa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9775">
                <a:tc>
                  <a:txBody>
                    <a:bodyPr/>
                    <a:lstStyle/>
                    <a:p>
                      <a:pPr algn="l" fontAlgn="b"/>
                      <a:r>
                        <a:rPr lang="es-EC" sz="500" b="0" i="0" u="none" strike="noStrike">
                          <a:solidFill>
                            <a:srgbClr val="000000"/>
                          </a:solidFill>
                          <a:latin typeface="Calibri"/>
                        </a:rPr>
                        <a:t>http://margaritacarballo.wordpress.com/2011/11/01/elementos-de-la-imagen-corporativa/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500" b="0" i="0" u="none" strike="noStrike">
                          <a:solidFill>
                            <a:srgbClr val="000000"/>
                          </a:solidFill>
                          <a:latin typeface="Calibri"/>
                        </a:rPr>
                        <a:t>Imagen corporativa</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9775">
                <a:tc>
                  <a:txBody>
                    <a:bodyPr/>
                    <a:lstStyle/>
                    <a:p>
                      <a:pPr algn="l" fontAlgn="b"/>
                      <a:r>
                        <a:rPr lang="es-EC" sz="500" b="0" i="0" u="none" strike="noStrike">
                          <a:solidFill>
                            <a:srgbClr val="000000"/>
                          </a:solidFill>
                          <a:latin typeface="Calibri"/>
                        </a:rPr>
                        <a:t> </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500" b="0" i="0" u="none" strike="noStrike" dirty="0">
                          <a:solidFill>
                            <a:srgbClr val="000000"/>
                          </a:solidFill>
                          <a:latin typeface="Calibri"/>
                        </a:rPr>
                        <a:t> </a:t>
                      </a:r>
                    </a:p>
                  </a:txBody>
                  <a:tcPr marL="4671" marR="4671" marT="4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pic>
        <p:nvPicPr>
          <p:cNvPr id="5" name="4 Imagen" descr="logo aiu.jpg"/>
          <p:cNvPicPr>
            <a:picLocks noChangeAspect="1"/>
          </p:cNvPicPr>
          <p:nvPr/>
        </p:nvPicPr>
        <p:blipFill>
          <a:blip r:embed="rId2"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0"/>
            <a:ext cx="8640960" cy="648072"/>
          </a:xfrm>
        </p:spPr>
        <p:txBody>
          <a:bodyPr>
            <a:noAutofit/>
          </a:bodyPr>
          <a:lstStyle/>
          <a:p>
            <a:r>
              <a:rPr lang="es-EC" sz="2400" b="1" dirty="0" smtClean="0"/>
              <a:t>DISEÑO PUBLICITARIO: ELEMENTOS DE COMUNICACIÓN VISUAL</a:t>
            </a:r>
            <a:endParaRPr lang="es-EC" sz="2400" b="1" dirty="0"/>
          </a:p>
        </p:txBody>
      </p:sp>
      <p:sp>
        <p:nvSpPr>
          <p:cNvPr id="85" name="84 Rectángulo"/>
          <p:cNvSpPr/>
          <p:nvPr/>
        </p:nvSpPr>
        <p:spPr>
          <a:xfrm>
            <a:off x="4716016" y="1124744"/>
            <a:ext cx="4104456" cy="2246769"/>
          </a:xfrm>
          <a:prstGeom prst="rect">
            <a:avLst/>
          </a:prstGeom>
        </p:spPr>
        <p:txBody>
          <a:bodyPr wrap="square">
            <a:spAutoFit/>
          </a:bodyPr>
          <a:lstStyle/>
          <a:p>
            <a:pPr algn="just"/>
            <a:r>
              <a:rPr lang="es-EC" sz="2000" b="1" dirty="0" smtClean="0"/>
              <a:t>“Los elementos visuales constituyen la sustancia básica de lo que vemos y su número es reducido: punto, línea, contorno, dirección, tono, color, textura, dimensión, escala y movimiento.”</a:t>
            </a:r>
            <a:r>
              <a:rPr lang="es-EC" sz="2000" b="1" dirty="0" smtClean="0">
                <a:solidFill>
                  <a:schemeClr val="bg1"/>
                </a:solidFill>
              </a:rPr>
              <a:t/>
            </a:r>
            <a:br>
              <a:rPr lang="es-EC" sz="2000" b="1" dirty="0" smtClean="0">
                <a:solidFill>
                  <a:schemeClr val="bg1"/>
                </a:solidFill>
              </a:rPr>
            </a:br>
            <a:endParaRPr lang="es-EC" sz="2000" b="1" dirty="0">
              <a:solidFill>
                <a:schemeClr val="bg1"/>
              </a:solidFill>
            </a:endParaRPr>
          </a:p>
        </p:txBody>
      </p:sp>
      <p:sp>
        <p:nvSpPr>
          <p:cNvPr id="97" name="96 Rectángulo"/>
          <p:cNvSpPr/>
          <p:nvPr/>
        </p:nvSpPr>
        <p:spPr>
          <a:xfrm>
            <a:off x="179512" y="3977769"/>
            <a:ext cx="4320480" cy="1323439"/>
          </a:xfrm>
          <a:prstGeom prst="rect">
            <a:avLst/>
          </a:prstGeom>
        </p:spPr>
        <p:txBody>
          <a:bodyPr wrap="square">
            <a:spAutoFit/>
          </a:bodyPr>
          <a:lstStyle/>
          <a:p>
            <a:pPr algn="just"/>
            <a:r>
              <a:rPr lang="es-ES" sz="2000" b="1" dirty="0" smtClean="0"/>
              <a:t>“Aunque sean pocos, son la materia prima de toda la información visual que está formada por elecciones y combinaciones selectivas”</a:t>
            </a:r>
            <a:endParaRPr lang="es-EC" sz="2000" dirty="0"/>
          </a:p>
        </p:txBody>
      </p:sp>
      <p:sp>
        <p:nvSpPr>
          <p:cNvPr id="98" name="97 Rectángulo"/>
          <p:cNvSpPr/>
          <p:nvPr/>
        </p:nvSpPr>
        <p:spPr>
          <a:xfrm>
            <a:off x="179512" y="5301208"/>
            <a:ext cx="4320480" cy="1323439"/>
          </a:xfrm>
          <a:prstGeom prst="rect">
            <a:avLst/>
          </a:prstGeom>
        </p:spPr>
        <p:txBody>
          <a:bodyPr wrap="square">
            <a:spAutoFit/>
          </a:bodyPr>
          <a:lstStyle/>
          <a:p>
            <a:pPr algn="just"/>
            <a:r>
              <a:rPr lang="es-EC" sz="2000" b="1" dirty="0" smtClean="0"/>
              <a:t>“No hay que confundir los elementos visuales con los materiales de un medio, como la madera, el yeso, la pintura o la película plástica.”</a:t>
            </a:r>
            <a:endParaRPr lang="es-EC" sz="2000" b="1" dirty="0"/>
          </a:p>
        </p:txBody>
      </p:sp>
      <p:pic>
        <p:nvPicPr>
          <p:cNvPr id="6" name="3 Marcador de contenido" descr="leon en agua.jpg"/>
          <p:cNvPicPr>
            <a:picLocks noChangeAspect="1"/>
          </p:cNvPicPr>
          <p:nvPr/>
        </p:nvPicPr>
        <p:blipFill>
          <a:blip r:embed="rId2" cstate="print"/>
          <a:stretch>
            <a:fillRect/>
          </a:stretch>
        </p:blipFill>
        <p:spPr>
          <a:xfrm>
            <a:off x="323528" y="620688"/>
            <a:ext cx="4104456" cy="3240360"/>
          </a:xfrm>
          <a:prstGeom prst="rect">
            <a:avLst/>
          </a:prstGeom>
        </p:spPr>
      </p:pic>
      <p:pic>
        <p:nvPicPr>
          <p:cNvPr id="8" name="7 Imagen" descr="visual.jpg"/>
          <p:cNvPicPr>
            <a:picLocks noChangeAspect="1"/>
          </p:cNvPicPr>
          <p:nvPr/>
        </p:nvPicPr>
        <p:blipFill>
          <a:blip r:embed="rId3" cstate="print"/>
          <a:stretch>
            <a:fillRect/>
          </a:stretch>
        </p:blipFill>
        <p:spPr>
          <a:xfrm>
            <a:off x="5220072" y="3236308"/>
            <a:ext cx="3711848" cy="3433052"/>
          </a:xfrm>
          <a:prstGeom prst="rect">
            <a:avLst/>
          </a:prstGeom>
        </p:spPr>
      </p:pic>
      <p:sp>
        <p:nvSpPr>
          <p:cNvPr id="10" name="9 CuadroTexto"/>
          <p:cNvSpPr txBox="1"/>
          <p:nvPr/>
        </p:nvSpPr>
        <p:spPr>
          <a:xfrm>
            <a:off x="395536" y="692696"/>
            <a:ext cx="2432782" cy="307777"/>
          </a:xfrm>
          <a:prstGeom prst="rect">
            <a:avLst/>
          </a:prstGeom>
          <a:noFill/>
        </p:spPr>
        <p:txBody>
          <a:bodyPr wrap="none" rtlCol="0">
            <a:spAutoFit/>
          </a:bodyPr>
          <a:lstStyle/>
          <a:p>
            <a:r>
              <a:rPr lang="es-EC" sz="1400" b="1" dirty="0" smtClean="0">
                <a:solidFill>
                  <a:srgbClr val="FF0000"/>
                </a:solidFill>
              </a:rPr>
              <a:t>Con su mirada lo dice todo……</a:t>
            </a:r>
            <a:endParaRPr lang="es-EC" sz="1400" b="1" dirty="0">
              <a:solidFill>
                <a:srgbClr val="FF0000"/>
              </a:solidFill>
            </a:endParaRPr>
          </a:p>
        </p:txBody>
      </p:sp>
      <p:sp>
        <p:nvSpPr>
          <p:cNvPr id="12" name="11 CuadroTexto"/>
          <p:cNvSpPr txBox="1"/>
          <p:nvPr/>
        </p:nvSpPr>
        <p:spPr>
          <a:xfrm>
            <a:off x="5508104" y="6093296"/>
            <a:ext cx="2432782" cy="307777"/>
          </a:xfrm>
          <a:prstGeom prst="rect">
            <a:avLst/>
          </a:prstGeom>
          <a:noFill/>
        </p:spPr>
        <p:txBody>
          <a:bodyPr wrap="none" rtlCol="0">
            <a:spAutoFit/>
          </a:bodyPr>
          <a:lstStyle/>
          <a:p>
            <a:r>
              <a:rPr lang="es-EC" sz="1400" b="1" dirty="0" smtClean="0">
                <a:solidFill>
                  <a:srgbClr val="FF0000"/>
                </a:solidFill>
              </a:rPr>
              <a:t>Con su mirada lo dice todo……</a:t>
            </a:r>
            <a:endParaRPr lang="es-EC" sz="1400" b="1" dirty="0">
              <a:solidFill>
                <a:srgbClr val="FF0000"/>
              </a:solidFill>
            </a:endParaRPr>
          </a:p>
        </p:txBody>
      </p:sp>
      <p:pic>
        <p:nvPicPr>
          <p:cNvPr id="11" name="10 Imagen" descr="logo aiu.jpg"/>
          <p:cNvPicPr>
            <a:picLocks noChangeAspect="1"/>
          </p:cNvPicPr>
          <p:nvPr/>
        </p:nvPicPr>
        <p:blipFill>
          <a:blip r:embed="rId4"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31 Rectángulo redondeado"/>
          <p:cNvSpPr/>
          <p:nvPr/>
        </p:nvSpPr>
        <p:spPr>
          <a:xfrm>
            <a:off x="5148064" y="1196752"/>
            <a:ext cx="3851920" cy="55892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25 Rectángulo redondeado"/>
          <p:cNvSpPr/>
          <p:nvPr/>
        </p:nvSpPr>
        <p:spPr>
          <a:xfrm>
            <a:off x="251520" y="3284984"/>
            <a:ext cx="4752528" cy="3501008"/>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6" name="35 Grupo"/>
          <p:cNvGrpSpPr/>
          <p:nvPr/>
        </p:nvGrpSpPr>
        <p:grpSpPr>
          <a:xfrm>
            <a:off x="251520" y="692696"/>
            <a:ext cx="4752528" cy="2520280"/>
            <a:chOff x="251520" y="692696"/>
            <a:chExt cx="4752528" cy="2520280"/>
          </a:xfrm>
        </p:grpSpPr>
        <p:sp>
          <p:nvSpPr>
            <p:cNvPr id="15" name="14 Rectángulo redondeado"/>
            <p:cNvSpPr/>
            <p:nvPr/>
          </p:nvSpPr>
          <p:spPr>
            <a:xfrm>
              <a:off x="251520" y="692696"/>
              <a:ext cx="4752528" cy="25202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Rectángulo"/>
            <p:cNvSpPr/>
            <p:nvPr/>
          </p:nvSpPr>
          <p:spPr>
            <a:xfrm>
              <a:off x="312450" y="748702"/>
              <a:ext cx="4508809" cy="1200329"/>
            </a:xfrm>
            <a:prstGeom prst="rect">
              <a:avLst/>
            </a:prstGeom>
          </p:spPr>
          <p:txBody>
            <a:bodyPr wrap="square">
              <a:spAutoFit/>
            </a:bodyPr>
            <a:lstStyle/>
            <a:p>
              <a:pPr algn="just"/>
              <a:r>
                <a:rPr lang="es-EC" dirty="0" smtClean="0"/>
                <a:t>“</a:t>
              </a:r>
              <a:r>
                <a:rPr lang="es-EC" b="1" dirty="0" smtClean="0"/>
                <a:t>El Punto</a:t>
              </a:r>
              <a:r>
                <a:rPr lang="es-EC" dirty="0" smtClean="0"/>
                <a:t>: Es la unidad más simple e irreductiblemente mínima de comunicación visual.  Cualquier punto tiene una </a:t>
              </a:r>
              <a:r>
                <a:rPr lang="es-EC" b="1" dirty="0" smtClean="0"/>
                <a:t>fuerza visual grande de atracción </a:t>
              </a:r>
              <a:r>
                <a:rPr lang="es-EC" dirty="0" smtClean="0"/>
                <a:t>sobre el ojo”</a:t>
              </a:r>
              <a:endParaRPr lang="es-EC" dirty="0"/>
            </a:p>
          </p:txBody>
        </p:sp>
        <p:grpSp>
          <p:nvGrpSpPr>
            <p:cNvPr id="17" name="93 Grupo"/>
            <p:cNvGrpSpPr/>
            <p:nvPr/>
          </p:nvGrpSpPr>
          <p:grpSpPr>
            <a:xfrm>
              <a:off x="395828" y="2060839"/>
              <a:ext cx="3849366" cy="792096"/>
              <a:chOff x="115777" y="3675877"/>
              <a:chExt cx="4549251" cy="1018410"/>
            </a:xfrm>
          </p:grpSpPr>
          <p:sp>
            <p:nvSpPr>
              <p:cNvPr id="18" name="17 Rectángulo"/>
              <p:cNvSpPr/>
              <p:nvPr/>
            </p:nvSpPr>
            <p:spPr>
              <a:xfrm>
                <a:off x="3008844" y="3974205"/>
                <a:ext cx="720079"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19" name="91 Grupo"/>
              <p:cNvGrpSpPr/>
              <p:nvPr/>
            </p:nvGrpSpPr>
            <p:grpSpPr>
              <a:xfrm>
                <a:off x="3944949" y="3974206"/>
                <a:ext cx="720079" cy="720081"/>
                <a:chOff x="4739453" y="4525583"/>
                <a:chExt cx="1296142" cy="1296146"/>
              </a:xfrm>
            </p:grpSpPr>
            <p:sp>
              <p:nvSpPr>
                <p:cNvPr id="21" name="20 Rectángulo"/>
                <p:cNvSpPr/>
                <p:nvPr/>
              </p:nvSpPr>
              <p:spPr>
                <a:xfrm>
                  <a:off x="4739453" y="4525583"/>
                  <a:ext cx="1296142" cy="1296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2" name="21 Elipse"/>
                <p:cNvSpPr/>
                <p:nvPr/>
              </p:nvSpPr>
              <p:spPr>
                <a:xfrm>
                  <a:off x="5243508" y="5077013"/>
                  <a:ext cx="216027" cy="216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0" name="19 CuadroTexto"/>
              <p:cNvSpPr txBox="1"/>
              <p:nvPr/>
            </p:nvSpPr>
            <p:spPr>
              <a:xfrm>
                <a:off x="115777" y="3675877"/>
                <a:ext cx="2699791" cy="923328"/>
              </a:xfrm>
              <a:prstGeom prst="rect">
                <a:avLst/>
              </a:prstGeom>
              <a:noFill/>
            </p:spPr>
            <p:txBody>
              <a:bodyPr wrap="square" rtlCol="0">
                <a:spAutoFit/>
              </a:bodyPr>
              <a:lstStyle/>
              <a:p>
                <a:pPr algn="ctr"/>
                <a:r>
                  <a:rPr lang="es-EC" dirty="0" smtClean="0"/>
                  <a:t>¿ Cuál de estas dos figuras iguales tiene más fuerza visual?</a:t>
                </a:r>
                <a:endParaRPr lang="es-EC" dirty="0"/>
              </a:p>
            </p:txBody>
          </p:sp>
        </p:grpSp>
      </p:grpSp>
      <p:sp>
        <p:nvSpPr>
          <p:cNvPr id="24" name="23 Rectángulo"/>
          <p:cNvSpPr/>
          <p:nvPr/>
        </p:nvSpPr>
        <p:spPr>
          <a:xfrm>
            <a:off x="323528" y="3356992"/>
            <a:ext cx="4572000" cy="2308324"/>
          </a:xfrm>
          <a:prstGeom prst="rect">
            <a:avLst/>
          </a:prstGeom>
        </p:spPr>
        <p:txBody>
          <a:bodyPr>
            <a:spAutoFit/>
          </a:bodyPr>
          <a:lstStyle/>
          <a:p>
            <a:pPr algn="just"/>
            <a:r>
              <a:rPr lang="es-EC" b="1" dirty="0" smtClean="0"/>
              <a:t>La línea</a:t>
            </a:r>
            <a:r>
              <a:rPr lang="es-EC" dirty="0" smtClean="0"/>
              <a:t>:” Cuando los puntos están tan próximos entre sí que no pueden reconocerse individualmente aumenta la sensación de direccionalidad y la cadena de puntos se convierte en otro elemento visual distintivo: la línea” .”La línea es el medio indispensable para visualizar lo que no puede verse, lo que no existe salvo en la imaginación”</a:t>
            </a:r>
            <a:endParaRPr lang="es-EC" dirty="0"/>
          </a:p>
        </p:txBody>
      </p:sp>
      <p:pic>
        <p:nvPicPr>
          <p:cNvPr id="25" name="24 Imagen" descr="linea.jpg"/>
          <p:cNvPicPr>
            <a:picLocks noChangeAspect="1"/>
          </p:cNvPicPr>
          <p:nvPr/>
        </p:nvPicPr>
        <p:blipFill>
          <a:blip r:embed="rId2" cstate="print"/>
          <a:stretch>
            <a:fillRect/>
          </a:stretch>
        </p:blipFill>
        <p:spPr>
          <a:xfrm>
            <a:off x="827584" y="5589240"/>
            <a:ext cx="3600400" cy="1152128"/>
          </a:xfrm>
          <a:prstGeom prst="rect">
            <a:avLst/>
          </a:prstGeom>
        </p:spPr>
      </p:pic>
      <p:sp>
        <p:nvSpPr>
          <p:cNvPr id="28" name="27 Rectángulo"/>
          <p:cNvSpPr/>
          <p:nvPr/>
        </p:nvSpPr>
        <p:spPr>
          <a:xfrm>
            <a:off x="5292080" y="1325667"/>
            <a:ext cx="3600400" cy="2031325"/>
          </a:xfrm>
          <a:prstGeom prst="rect">
            <a:avLst/>
          </a:prstGeom>
        </p:spPr>
        <p:txBody>
          <a:bodyPr wrap="square">
            <a:spAutoFit/>
          </a:bodyPr>
          <a:lstStyle/>
          <a:p>
            <a:pPr algn="just"/>
            <a:r>
              <a:rPr lang="es-EC" b="1" dirty="0" smtClean="0"/>
              <a:t>El  Contorno</a:t>
            </a:r>
            <a:r>
              <a:rPr lang="es-EC" dirty="0" smtClean="0"/>
              <a:t>: “La línea describe un contorno. En la terminología de las artes visuales se dice que la línea articula la complejidad del contorno. Hay tres contornos básicos; el cuadrado, el círculo y el triángulo equilátero”</a:t>
            </a:r>
            <a:endParaRPr lang="es-EC" dirty="0"/>
          </a:p>
        </p:txBody>
      </p:sp>
      <p:sp>
        <p:nvSpPr>
          <p:cNvPr id="29" name="28 Rectángulo"/>
          <p:cNvSpPr/>
          <p:nvPr/>
        </p:nvSpPr>
        <p:spPr>
          <a:xfrm>
            <a:off x="5469219" y="3429000"/>
            <a:ext cx="792088" cy="792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29 Elipse"/>
          <p:cNvSpPr/>
          <p:nvPr/>
        </p:nvSpPr>
        <p:spPr>
          <a:xfrm>
            <a:off x="5433215" y="4437112"/>
            <a:ext cx="864096"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30 Triángulo isósceles"/>
          <p:cNvSpPr/>
          <p:nvPr/>
        </p:nvSpPr>
        <p:spPr>
          <a:xfrm>
            <a:off x="5364088" y="5445224"/>
            <a:ext cx="1002351" cy="86409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32 CuadroTexto"/>
          <p:cNvSpPr txBox="1"/>
          <p:nvPr/>
        </p:nvSpPr>
        <p:spPr>
          <a:xfrm>
            <a:off x="6660232" y="3429000"/>
            <a:ext cx="2184893" cy="646331"/>
          </a:xfrm>
          <a:prstGeom prst="rect">
            <a:avLst/>
          </a:prstGeom>
          <a:noFill/>
        </p:spPr>
        <p:txBody>
          <a:bodyPr wrap="none" rtlCol="0">
            <a:spAutoFit/>
          </a:bodyPr>
          <a:lstStyle/>
          <a:p>
            <a:pPr algn="ctr"/>
            <a:r>
              <a:rPr lang="es-EC" dirty="0" smtClean="0"/>
              <a:t>Torpeza, honestidad, </a:t>
            </a:r>
          </a:p>
          <a:p>
            <a:pPr algn="ctr"/>
            <a:r>
              <a:rPr lang="es-EC" dirty="0" smtClean="0"/>
              <a:t>rectitud y esmero</a:t>
            </a:r>
            <a:endParaRPr lang="es-EC" dirty="0"/>
          </a:p>
        </p:txBody>
      </p:sp>
      <p:sp>
        <p:nvSpPr>
          <p:cNvPr id="34" name="33 CuadroTexto"/>
          <p:cNvSpPr txBox="1"/>
          <p:nvPr/>
        </p:nvSpPr>
        <p:spPr>
          <a:xfrm>
            <a:off x="6660232" y="5661248"/>
            <a:ext cx="1835695" cy="646331"/>
          </a:xfrm>
          <a:prstGeom prst="rect">
            <a:avLst/>
          </a:prstGeom>
          <a:noFill/>
        </p:spPr>
        <p:txBody>
          <a:bodyPr wrap="none" rtlCol="0">
            <a:spAutoFit/>
          </a:bodyPr>
          <a:lstStyle/>
          <a:p>
            <a:r>
              <a:rPr lang="es-EC" dirty="0" smtClean="0"/>
              <a:t>Acción, conflicto, </a:t>
            </a:r>
          </a:p>
          <a:p>
            <a:r>
              <a:rPr lang="es-EC" dirty="0" smtClean="0"/>
              <a:t>tensión</a:t>
            </a:r>
            <a:endParaRPr lang="es-EC" dirty="0"/>
          </a:p>
        </p:txBody>
      </p:sp>
      <p:sp>
        <p:nvSpPr>
          <p:cNvPr id="35" name="34 Rectángulo"/>
          <p:cNvSpPr/>
          <p:nvPr/>
        </p:nvSpPr>
        <p:spPr>
          <a:xfrm>
            <a:off x="6660232" y="4581128"/>
            <a:ext cx="1940852" cy="646331"/>
          </a:xfrm>
          <a:prstGeom prst="rect">
            <a:avLst/>
          </a:prstGeom>
        </p:spPr>
        <p:txBody>
          <a:bodyPr wrap="none">
            <a:spAutoFit/>
          </a:bodyPr>
          <a:lstStyle/>
          <a:p>
            <a:r>
              <a:rPr lang="es-EC" dirty="0" smtClean="0"/>
              <a:t>Infinitud, calidez y </a:t>
            </a:r>
          </a:p>
          <a:p>
            <a:r>
              <a:rPr lang="es-EC" dirty="0" smtClean="0"/>
              <a:t>protección</a:t>
            </a:r>
            <a:endParaRPr lang="es-EC" dirty="0"/>
          </a:p>
        </p:txBody>
      </p:sp>
      <p:sp>
        <p:nvSpPr>
          <p:cNvPr id="23"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27" name="26 Imagen" descr="logo aiu.jpg"/>
          <p:cNvPicPr>
            <a:picLocks noChangeAspect="1"/>
          </p:cNvPicPr>
          <p:nvPr/>
        </p:nvPicPr>
        <p:blipFill>
          <a:blip r:embed="rId3"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22 Rectángulo redondeado"/>
          <p:cNvSpPr/>
          <p:nvPr/>
        </p:nvSpPr>
        <p:spPr>
          <a:xfrm>
            <a:off x="323528" y="1268760"/>
            <a:ext cx="8496944" cy="532859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1440160" y="1484784"/>
            <a:ext cx="6084168" cy="1200329"/>
          </a:xfrm>
          <a:prstGeom prst="rect">
            <a:avLst/>
          </a:prstGeom>
        </p:spPr>
        <p:txBody>
          <a:bodyPr wrap="square">
            <a:spAutoFit/>
          </a:bodyPr>
          <a:lstStyle/>
          <a:p>
            <a:pPr algn="just"/>
            <a:r>
              <a:rPr lang="es-EC" b="1" dirty="0" smtClean="0"/>
              <a:t>La dirección</a:t>
            </a:r>
            <a:r>
              <a:rPr lang="es-EC" dirty="0" smtClean="0"/>
              <a:t>: “Todos los contornos básicos expresan tres direcciones visuales básicas y significativas: el cuadrado, la horizontal y la vertical ;el triángulo, la diagonal ;el círculo, la curva “</a:t>
            </a:r>
            <a:endParaRPr lang="es-EC" dirty="0"/>
          </a:p>
        </p:txBody>
      </p:sp>
      <p:sp>
        <p:nvSpPr>
          <p:cNvPr id="15" name="14 Rectángulo"/>
          <p:cNvSpPr/>
          <p:nvPr/>
        </p:nvSpPr>
        <p:spPr>
          <a:xfrm>
            <a:off x="1493912" y="5301208"/>
            <a:ext cx="5976664" cy="923330"/>
          </a:xfrm>
          <a:prstGeom prst="rect">
            <a:avLst/>
          </a:prstGeom>
        </p:spPr>
        <p:txBody>
          <a:bodyPr wrap="square">
            <a:spAutoFit/>
          </a:bodyPr>
          <a:lstStyle/>
          <a:p>
            <a:pPr algn="just"/>
            <a:r>
              <a:rPr lang="es-EC" dirty="0" smtClean="0"/>
              <a:t>“Cada una de las direcciones visuales tiene un fuerte significado asociativo y es una herramienta valiosa para la confección de mensajes visuales.”</a:t>
            </a:r>
            <a:endParaRPr lang="es-EC" dirty="0"/>
          </a:p>
        </p:txBody>
      </p:sp>
      <p:grpSp>
        <p:nvGrpSpPr>
          <p:cNvPr id="22" name="21 Grupo"/>
          <p:cNvGrpSpPr/>
          <p:nvPr/>
        </p:nvGrpSpPr>
        <p:grpSpPr>
          <a:xfrm>
            <a:off x="530021" y="2780928"/>
            <a:ext cx="8218443" cy="648072"/>
            <a:chOff x="530021" y="2348880"/>
            <a:chExt cx="8218443" cy="648072"/>
          </a:xfrm>
        </p:grpSpPr>
        <p:sp>
          <p:nvSpPr>
            <p:cNvPr id="7" name="6 Rectángulo"/>
            <p:cNvSpPr/>
            <p:nvPr/>
          </p:nvSpPr>
          <p:spPr>
            <a:xfrm>
              <a:off x="530021" y="2348880"/>
              <a:ext cx="470722" cy="4707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1129122" y="2477259"/>
              <a:ext cx="2434766" cy="375677"/>
            </a:xfrm>
            <a:prstGeom prst="rect">
              <a:avLst/>
            </a:prstGeom>
          </p:spPr>
          <p:txBody>
            <a:bodyPr wrap="square">
              <a:spAutoFit/>
            </a:bodyPr>
            <a:lstStyle/>
            <a:p>
              <a:r>
                <a:rPr lang="es-EC" dirty="0" smtClean="0"/>
                <a:t>la horizontal y la vertical</a:t>
              </a:r>
              <a:endParaRPr lang="es-EC" dirty="0"/>
            </a:p>
          </p:txBody>
        </p:sp>
        <p:sp>
          <p:nvSpPr>
            <p:cNvPr id="17" name="16 Rectángulo"/>
            <p:cNvSpPr/>
            <p:nvPr/>
          </p:nvSpPr>
          <p:spPr>
            <a:xfrm>
              <a:off x="4176464" y="2350621"/>
              <a:ext cx="4572000" cy="646331"/>
            </a:xfrm>
            <a:prstGeom prst="rect">
              <a:avLst/>
            </a:prstGeom>
          </p:spPr>
          <p:txBody>
            <a:bodyPr>
              <a:spAutoFit/>
            </a:bodyPr>
            <a:lstStyle/>
            <a:p>
              <a:pPr algn="just"/>
              <a:r>
                <a:rPr lang="es-EC" dirty="0" smtClean="0"/>
                <a:t>constituye la referencia primaria del hombre respecto a su bienestar y su maniobrabilidad</a:t>
              </a:r>
              <a:endParaRPr lang="es-EC" dirty="0"/>
            </a:p>
          </p:txBody>
        </p:sp>
      </p:grpSp>
      <p:grpSp>
        <p:nvGrpSpPr>
          <p:cNvPr id="20" name="19 Grupo"/>
          <p:cNvGrpSpPr/>
          <p:nvPr/>
        </p:nvGrpSpPr>
        <p:grpSpPr>
          <a:xfrm>
            <a:off x="467544" y="4221088"/>
            <a:ext cx="8316416" cy="646331"/>
            <a:chOff x="467544" y="3632668"/>
            <a:chExt cx="8316416" cy="646331"/>
          </a:xfrm>
        </p:grpSpPr>
        <p:sp>
          <p:nvSpPr>
            <p:cNvPr id="9" name="8 Triángulo isósceles"/>
            <p:cNvSpPr/>
            <p:nvPr/>
          </p:nvSpPr>
          <p:spPr>
            <a:xfrm>
              <a:off x="467544" y="3632668"/>
              <a:ext cx="595677" cy="51351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129122" y="3803840"/>
              <a:ext cx="1426654" cy="369332"/>
            </a:xfrm>
            <a:prstGeom prst="rect">
              <a:avLst/>
            </a:prstGeom>
          </p:spPr>
          <p:txBody>
            <a:bodyPr wrap="square">
              <a:spAutoFit/>
            </a:bodyPr>
            <a:lstStyle/>
            <a:p>
              <a:r>
                <a:rPr lang="es-EC" dirty="0" smtClean="0"/>
                <a:t> la diagonal </a:t>
              </a:r>
              <a:endParaRPr lang="es-EC" dirty="0"/>
            </a:p>
          </p:txBody>
        </p:sp>
        <p:sp>
          <p:nvSpPr>
            <p:cNvPr id="18" name="17 Rectángulo"/>
            <p:cNvSpPr/>
            <p:nvPr/>
          </p:nvSpPr>
          <p:spPr>
            <a:xfrm>
              <a:off x="4211960" y="3632668"/>
              <a:ext cx="4572000" cy="646331"/>
            </a:xfrm>
            <a:prstGeom prst="rect">
              <a:avLst/>
            </a:prstGeom>
          </p:spPr>
          <p:txBody>
            <a:bodyPr>
              <a:spAutoFit/>
            </a:bodyPr>
            <a:lstStyle/>
            <a:p>
              <a:pPr algn="just"/>
              <a:r>
                <a:rPr lang="es-EC" dirty="0" smtClean="0"/>
                <a:t>Estabilidad , provocadora. Su significado es amenazador y casi literalmente subversivo</a:t>
              </a:r>
              <a:endParaRPr lang="es-EC" dirty="0"/>
            </a:p>
          </p:txBody>
        </p:sp>
      </p:grpSp>
      <p:grpSp>
        <p:nvGrpSpPr>
          <p:cNvPr id="21" name="20 Grupo"/>
          <p:cNvGrpSpPr/>
          <p:nvPr/>
        </p:nvGrpSpPr>
        <p:grpSpPr>
          <a:xfrm>
            <a:off x="508625" y="3485538"/>
            <a:ext cx="8275335" cy="591534"/>
            <a:chOff x="508625" y="2990774"/>
            <a:chExt cx="8275335" cy="591534"/>
          </a:xfrm>
        </p:grpSpPr>
        <p:sp>
          <p:nvSpPr>
            <p:cNvPr id="8" name="7 Elipse"/>
            <p:cNvSpPr/>
            <p:nvPr/>
          </p:nvSpPr>
          <p:spPr>
            <a:xfrm>
              <a:off x="508625" y="2990774"/>
              <a:ext cx="513515" cy="5135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1171915" y="3161946"/>
              <a:ext cx="1023821" cy="369332"/>
            </a:xfrm>
            <a:prstGeom prst="rect">
              <a:avLst/>
            </a:prstGeom>
          </p:spPr>
          <p:txBody>
            <a:bodyPr wrap="square">
              <a:spAutoFit/>
            </a:bodyPr>
            <a:lstStyle/>
            <a:p>
              <a:r>
                <a:rPr lang="es-EC" dirty="0" smtClean="0"/>
                <a:t>la curva </a:t>
              </a:r>
              <a:endParaRPr lang="es-EC" dirty="0"/>
            </a:p>
          </p:txBody>
        </p:sp>
        <p:sp>
          <p:nvSpPr>
            <p:cNvPr id="19" name="18 Rectángulo"/>
            <p:cNvSpPr/>
            <p:nvPr/>
          </p:nvSpPr>
          <p:spPr>
            <a:xfrm>
              <a:off x="4211960" y="3212976"/>
              <a:ext cx="4572000" cy="369332"/>
            </a:xfrm>
            <a:prstGeom prst="rect">
              <a:avLst/>
            </a:prstGeom>
          </p:spPr>
          <p:txBody>
            <a:bodyPr>
              <a:spAutoFit/>
            </a:bodyPr>
            <a:lstStyle/>
            <a:p>
              <a:r>
                <a:rPr lang="es-EC" dirty="0" smtClean="0"/>
                <a:t>encuadramiento, la repetición y el calor. </a:t>
              </a:r>
              <a:endParaRPr lang="es-EC" dirty="0"/>
            </a:p>
          </p:txBody>
        </p:sp>
      </p:grpSp>
      <p:cxnSp>
        <p:nvCxnSpPr>
          <p:cNvPr id="26" name="25 Conector recto de flecha"/>
          <p:cNvCxnSpPr>
            <a:stCxn id="12" idx="3"/>
            <a:endCxn id="17" idx="1"/>
          </p:cNvCxnSpPr>
          <p:nvPr/>
        </p:nvCxnSpPr>
        <p:spPr>
          <a:xfrm>
            <a:off x="3563888" y="3097146"/>
            <a:ext cx="612576" cy="8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2123728" y="3429000"/>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3" idx="3"/>
          </p:cNvCxnSpPr>
          <p:nvPr/>
        </p:nvCxnSpPr>
        <p:spPr>
          <a:xfrm>
            <a:off x="2555776" y="4576926"/>
            <a:ext cx="1584176" cy="4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25" name="24 Imagen" descr="logo aiu.jpg"/>
          <p:cNvPicPr>
            <a:picLocks noChangeAspect="1"/>
          </p:cNvPicPr>
          <p:nvPr/>
        </p:nvPicPr>
        <p:blipFill>
          <a:blip r:embed="rId2"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21 Grupo"/>
          <p:cNvGrpSpPr/>
          <p:nvPr/>
        </p:nvGrpSpPr>
        <p:grpSpPr>
          <a:xfrm>
            <a:off x="179512" y="813840"/>
            <a:ext cx="4680520" cy="5783512"/>
            <a:chOff x="179512" y="813840"/>
            <a:chExt cx="4680520" cy="5783512"/>
          </a:xfrm>
        </p:grpSpPr>
        <p:grpSp>
          <p:nvGrpSpPr>
            <p:cNvPr id="13" name="12 Grupo"/>
            <p:cNvGrpSpPr/>
            <p:nvPr/>
          </p:nvGrpSpPr>
          <p:grpSpPr>
            <a:xfrm>
              <a:off x="215516" y="813840"/>
              <a:ext cx="4608512" cy="1754326"/>
              <a:chOff x="251520" y="764704"/>
              <a:chExt cx="4608512" cy="1754326"/>
            </a:xfrm>
          </p:grpSpPr>
          <p:sp>
            <p:nvSpPr>
              <p:cNvPr id="9" name="8 Rectángulo redondeado"/>
              <p:cNvSpPr/>
              <p:nvPr/>
            </p:nvSpPr>
            <p:spPr>
              <a:xfrm>
                <a:off x="251520" y="777771"/>
                <a:ext cx="4608512" cy="172819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Rectángulo"/>
              <p:cNvSpPr/>
              <p:nvPr/>
            </p:nvSpPr>
            <p:spPr>
              <a:xfrm>
                <a:off x="251520" y="764704"/>
                <a:ext cx="4572000" cy="1754326"/>
              </a:xfrm>
              <a:prstGeom prst="rect">
                <a:avLst/>
              </a:prstGeom>
            </p:spPr>
            <p:txBody>
              <a:bodyPr>
                <a:spAutoFit/>
              </a:bodyPr>
              <a:lstStyle/>
              <a:p>
                <a:pPr algn="just"/>
                <a:r>
                  <a:rPr lang="es-EC" b="1" dirty="0" smtClean="0"/>
                  <a:t>El tono</a:t>
                </a:r>
                <a:r>
                  <a:rPr lang="es-EC" dirty="0" smtClean="0"/>
                  <a:t>: “Las variaciones de luz, o sea el tono, constituyen el medio con el que distinguimos ópticamente la complicada información visual del entorno. En otras palabras, vemos lo oscuro porque está próximo o se superpone a lo claro, y viceversa “.</a:t>
                </a:r>
                <a:endParaRPr lang="es-EC" dirty="0"/>
              </a:p>
            </p:txBody>
          </p:sp>
        </p:grpSp>
        <p:grpSp>
          <p:nvGrpSpPr>
            <p:cNvPr id="14" name="13 Grupo"/>
            <p:cNvGrpSpPr/>
            <p:nvPr/>
          </p:nvGrpSpPr>
          <p:grpSpPr>
            <a:xfrm>
              <a:off x="215516" y="2614040"/>
              <a:ext cx="4608512" cy="1296144"/>
              <a:chOff x="323528" y="2564904"/>
              <a:chExt cx="4608512" cy="1296144"/>
            </a:xfrm>
          </p:grpSpPr>
          <p:sp>
            <p:nvSpPr>
              <p:cNvPr id="10" name="9 Rectángulo redondeado"/>
              <p:cNvSpPr/>
              <p:nvPr/>
            </p:nvSpPr>
            <p:spPr>
              <a:xfrm>
                <a:off x="323528" y="2564904"/>
                <a:ext cx="4608512" cy="129614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341784" y="2564904"/>
                <a:ext cx="4572000" cy="1200329"/>
              </a:xfrm>
              <a:prstGeom prst="rect">
                <a:avLst/>
              </a:prstGeom>
            </p:spPr>
            <p:txBody>
              <a:bodyPr>
                <a:spAutoFit/>
              </a:bodyPr>
              <a:lstStyle/>
              <a:p>
                <a:pPr algn="just"/>
                <a:r>
                  <a:rPr lang="es-EC" dirty="0" smtClean="0"/>
                  <a:t>“La manipulación del tono mediante la yuxtaposición mitiga considerablemente las limitaciones tonales inherentes al problema de emular la prodigalidad tonal de la naturaleza.”</a:t>
                </a:r>
                <a:endParaRPr lang="es-EC" dirty="0"/>
              </a:p>
            </p:txBody>
          </p:sp>
        </p:grpSp>
        <p:grpSp>
          <p:nvGrpSpPr>
            <p:cNvPr id="15" name="14 Grupo"/>
            <p:cNvGrpSpPr/>
            <p:nvPr/>
          </p:nvGrpSpPr>
          <p:grpSpPr>
            <a:xfrm>
              <a:off x="179512" y="3982192"/>
              <a:ext cx="4680520" cy="1584176"/>
              <a:chOff x="251520" y="3933056"/>
              <a:chExt cx="4680520" cy="1584176"/>
            </a:xfrm>
          </p:grpSpPr>
          <p:sp>
            <p:nvSpPr>
              <p:cNvPr id="11" name="10 Rectángulo redondeado"/>
              <p:cNvSpPr/>
              <p:nvPr/>
            </p:nvSpPr>
            <p:spPr>
              <a:xfrm>
                <a:off x="251520" y="3933056"/>
                <a:ext cx="4680520" cy="158417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305780" y="3933056"/>
                <a:ext cx="4572000" cy="1477328"/>
              </a:xfrm>
              <a:prstGeom prst="rect">
                <a:avLst/>
              </a:prstGeom>
            </p:spPr>
            <p:txBody>
              <a:bodyPr>
                <a:spAutoFit/>
              </a:bodyPr>
              <a:lstStyle/>
              <a:p>
                <a:pPr algn="just"/>
                <a:r>
                  <a:rPr lang="es-EC" dirty="0" smtClean="0"/>
                  <a:t>“Un tono de gris puede cambiar espectacularmente cuando se sitúa sobre una escala tonal .La posibilidad de una representación tonal mucho más amplia puede hacerse realidad recurriendo a estos medios.”</a:t>
                </a:r>
                <a:endParaRPr lang="es-EC" dirty="0"/>
              </a:p>
            </p:txBody>
          </p:sp>
        </p:grpSp>
        <p:grpSp>
          <p:nvGrpSpPr>
            <p:cNvPr id="20" name="19 Grupo"/>
            <p:cNvGrpSpPr/>
            <p:nvPr/>
          </p:nvGrpSpPr>
          <p:grpSpPr>
            <a:xfrm>
              <a:off x="233772" y="5661248"/>
              <a:ext cx="4572000" cy="936104"/>
              <a:chOff x="287524" y="5827576"/>
              <a:chExt cx="4572000" cy="936104"/>
            </a:xfrm>
          </p:grpSpPr>
          <p:sp>
            <p:nvSpPr>
              <p:cNvPr id="19" name="18 Rectángulo redondeado"/>
              <p:cNvSpPr/>
              <p:nvPr/>
            </p:nvSpPr>
            <p:spPr>
              <a:xfrm>
                <a:off x="305272" y="5827576"/>
                <a:ext cx="4536504" cy="93610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bg1"/>
                  </a:solidFill>
                </a:endParaRPr>
              </a:p>
            </p:txBody>
          </p:sp>
          <p:sp>
            <p:nvSpPr>
              <p:cNvPr id="18" name="17 Rectángulo"/>
              <p:cNvSpPr/>
              <p:nvPr/>
            </p:nvSpPr>
            <p:spPr>
              <a:xfrm>
                <a:off x="287524" y="5833963"/>
                <a:ext cx="4572000" cy="923330"/>
              </a:xfrm>
              <a:prstGeom prst="rect">
                <a:avLst/>
              </a:prstGeom>
            </p:spPr>
            <p:txBody>
              <a:bodyPr>
                <a:spAutoFit/>
              </a:bodyPr>
              <a:lstStyle/>
              <a:p>
                <a:pPr algn="just"/>
                <a:r>
                  <a:rPr lang="es-EC" dirty="0" smtClean="0"/>
                  <a:t>“</a:t>
                </a:r>
                <a:r>
                  <a:rPr lang="es-EC" dirty="0" smtClean="0">
                    <a:solidFill>
                      <a:schemeClr val="bg1"/>
                    </a:solidFill>
                  </a:rPr>
                  <a:t>El tono está relacionado con aspectos de nuestra supervivencia y es, en consecuencia, esencial para el organismo humano.”</a:t>
                </a:r>
                <a:endParaRPr lang="es-EC" dirty="0">
                  <a:solidFill>
                    <a:schemeClr val="bg1"/>
                  </a:solidFill>
                </a:endParaRPr>
              </a:p>
            </p:txBody>
          </p:sp>
        </p:grpSp>
      </p:grpSp>
      <p:grpSp>
        <p:nvGrpSpPr>
          <p:cNvPr id="46" name="45 Grupo"/>
          <p:cNvGrpSpPr/>
          <p:nvPr/>
        </p:nvGrpSpPr>
        <p:grpSpPr>
          <a:xfrm rot="10800000">
            <a:off x="6516217" y="1340768"/>
            <a:ext cx="818934" cy="4608512"/>
            <a:chOff x="5544108" y="764704"/>
            <a:chExt cx="864096" cy="4862658"/>
          </a:xfrm>
        </p:grpSpPr>
        <p:sp>
          <p:nvSpPr>
            <p:cNvPr id="28" name="27 Elipse"/>
            <p:cNvSpPr/>
            <p:nvPr/>
          </p:nvSpPr>
          <p:spPr>
            <a:xfrm>
              <a:off x="5544108" y="764704"/>
              <a:ext cx="864096" cy="86409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26 Rectángulo"/>
            <p:cNvSpPr/>
            <p:nvPr/>
          </p:nvSpPr>
          <p:spPr>
            <a:xfrm>
              <a:off x="5885087" y="1069679"/>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36 Elipse"/>
            <p:cNvSpPr/>
            <p:nvPr/>
          </p:nvSpPr>
          <p:spPr>
            <a:xfrm>
              <a:off x="5544108" y="1628800"/>
              <a:ext cx="864096" cy="86409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37 Elipse"/>
            <p:cNvSpPr/>
            <p:nvPr/>
          </p:nvSpPr>
          <p:spPr>
            <a:xfrm>
              <a:off x="5544108" y="2492896"/>
              <a:ext cx="864096" cy="86409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38 Elipse"/>
            <p:cNvSpPr/>
            <p:nvPr/>
          </p:nvSpPr>
          <p:spPr>
            <a:xfrm>
              <a:off x="5544108" y="3356992"/>
              <a:ext cx="864096" cy="86409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39 Elipse"/>
            <p:cNvSpPr/>
            <p:nvPr/>
          </p:nvSpPr>
          <p:spPr>
            <a:xfrm>
              <a:off x="5544108" y="4221088"/>
              <a:ext cx="864096" cy="86409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40 Rectángulo"/>
            <p:cNvSpPr/>
            <p:nvPr/>
          </p:nvSpPr>
          <p:spPr>
            <a:xfrm>
              <a:off x="5849083" y="1933775"/>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41 Rectángulo"/>
            <p:cNvSpPr/>
            <p:nvPr/>
          </p:nvSpPr>
          <p:spPr>
            <a:xfrm>
              <a:off x="5849083" y="2797871"/>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42 Rectángulo"/>
            <p:cNvSpPr/>
            <p:nvPr/>
          </p:nvSpPr>
          <p:spPr>
            <a:xfrm>
              <a:off x="5849083" y="3661967"/>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43 Rectángulo"/>
            <p:cNvSpPr/>
            <p:nvPr/>
          </p:nvSpPr>
          <p:spPr>
            <a:xfrm>
              <a:off x="5849083" y="4526063"/>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44 Rectángulo"/>
            <p:cNvSpPr/>
            <p:nvPr/>
          </p:nvSpPr>
          <p:spPr>
            <a:xfrm>
              <a:off x="5849083" y="5373216"/>
              <a:ext cx="254146" cy="254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47" name="46 CuadroTexto"/>
          <p:cNvSpPr txBox="1"/>
          <p:nvPr/>
        </p:nvSpPr>
        <p:spPr>
          <a:xfrm>
            <a:off x="7668344" y="1340768"/>
            <a:ext cx="1224136" cy="1200329"/>
          </a:xfrm>
          <a:prstGeom prst="rect">
            <a:avLst/>
          </a:prstGeom>
          <a:solidFill>
            <a:srgbClr val="0070C0"/>
          </a:solidFill>
        </p:spPr>
        <p:txBody>
          <a:bodyPr wrap="square" rtlCol="0">
            <a:spAutoFit/>
          </a:bodyPr>
          <a:lstStyle/>
          <a:p>
            <a:pPr algn="ctr"/>
            <a:r>
              <a:rPr lang="es-EC" dirty="0" smtClean="0"/>
              <a:t>Cuadrado del mismo tono de azul</a:t>
            </a:r>
            <a:endParaRPr lang="es-EC" dirty="0"/>
          </a:p>
        </p:txBody>
      </p:sp>
      <p:sp>
        <p:nvSpPr>
          <p:cNvPr id="48" name="47 CuadroTexto"/>
          <p:cNvSpPr txBox="1"/>
          <p:nvPr/>
        </p:nvSpPr>
        <p:spPr>
          <a:xfrm>
            <a:off x="4932040" y="5373216"/>
            <a:ext cx="1584176" cy="923330"/>
          </a:xfrm>
          <a:prstGeom prst="rect">
            <a:avLst/>
          </a:prstGeom>
          <a:noFill/>
        </p:spPr>
        <p:txBody>
          <a:bodyPr wrap="square" rtlCol="0">
            <a:spAutoFit/>
          </a:bodyPr>
          <a:lstStyle/>
          <a:p>
            <a:pPr algn="ctr"/>
            <a:r>
              <a:rPr lang="es-EC" dirty="0" smtClean="0"/>
              <a:t>Circunferencia en escala de </a:t>
            </a:r>
          </a:p>
          <a:p>
            <a:pPr algn="ctr"/>
            <a:r>
              <a:rPr lang="es-EC" dirty="0" smtClean="0"/>
              <a:t>celestes</a:t>
            </a:r>
            <a:endParaRPr lang="es-EC" dirty="0"/>
          </a:p>
        </p:txBody>
      </p:sp>
      <p:cxnSp>
        <p:nvCxnSpPr>
          <p:cNvPr id="64" name="63 Conector recto de flecha"/>
          <p:cNvCxnSpPr>
            <a:stCxn id="47" idx="1"/>
            <a:endCxn id="45" idx="1"/>
          </p:cNvCxnSpPr>
          <p:nvPr/>
        </p:nvCxnSpPr>
        <p:spPr>
          <a:xfrm flipH="1" flipV="1">
            <a:off x="7046115" y="1461199"/>
            <a:ext cx="622229" cy="479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a:stCxn id="47" idx="1"/>
            <a:endCxn id="44" idx="1"/>
          </p:cNvCxnSpPr>
          <p:nvPr/>
        </p:nvCxnSpPr>
        <p:spPr>
          <a:xfrm flipH="1">
            <a:off x="7046115" y="1940933"/>
            <a:ext cx="622229" cy="323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a:stCxn id="47" idx="1"/>
            <a:endCxn id="43" idx="1"/>
          </p:cNvCxnSpPr>
          <p:nvPr/>
        </p:nvCxnSpPr>
        <p:spPr>
          <a:xfrm flipH="1">
            <a:off x="7046115" y="1940933"/>
            <a:ext cx="622229" cy="1142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69 Conector recto de flecha"/>
          <p:cNvCxnSpPr>
            <a:stCxn id="47" idx="1"/>
            <a:endCxn id="42" idx="1"/>
          </p:cNvCxnSpPr>
          <p:nvPr/>
        </p:nvCxnSpPr>
        <p:spPr>
          <a:xfrm flipH="1">
            <a:off x="7046115" y="1940933"/>
            <a:ext cx="622229" cy="196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a:stCxn id="47" idx="1"/>
            <a:endCxn id="41" idx="1"/>
          </p:cNvCxnSpPr>
          <p:nvPr/>
        </p:nvCxnSpPr>
        <p:spPr>
          <a:xfrm flipH="1">
            <a:off x="7046115" y="1940933"/>
            <a:ext cx="622229" cy="2779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a:stCxn id="47" idx="1"/>
            <a:endCxn id="27" idx="1"/>
          </p:cNvCxnSpPr>
          <p:nvPr/>
        </p:nvCxnSpPr>
        <p:spPr>
          <a:xfrm flipH="1">
            <a:off x="7011993" y="1940933"/>
            <a:ext cx="656351" cy="3598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p:cNvCxnSpPr>
            <a:stCxn id="48" idx="0"/>
            <a:endCxn id="40" idx="6"/>
          </p:cNvCxnSpPr>
          <p:nvPr/>
        </p:nvCxnSpPr>
        <p:spPr>
          <a:xfrm flipV="1">
            <a:off x="5724128" y="2264076"/>
            <a:ext cx="792089" cy="31091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a:stCxn id="48" idx="0"/>
            <a:endCxn id="39" idx="6"/>
          </p:cNvCxnSpPr>
          <p:nvPr/>
        </p:nvCxnSpPr>
        <p:spPr>
          <a:xfrm flipV="1">
            <a:off x="5724128" y="3083010"/>
            <a:ext cx="792089" cy="22902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a:stCxn id="48" idx="0"/>
            <a:endCxn id="38" idx="6"/>
          </p:cNvCxnSpPr>
          <p:nvPr/>
        </p:nvCxnSpPr>
        <p:spPr>
          <a:xfrm flipV="1">
            <a:off x="5724128" y="3901944"/>
            <a:ext cx="792089" cy="14712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81 Conector recto de flecha"/>
          <p:cNvCxnSpPr>
            <a:stCxn id="48" idx="0"/>
            <a:endCxn id="37" idx="6"/>
          </p:cNvCxnSpPr>
          <p:nvPr/>
        </p:nvCxnSpPr>
        <p:spPr>
          <a:xfrm flipV="1">
            <a:off x="5724128" y="4720879"/>
            <a:ext cx="792089" cy="6523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a:stCxn id="48" idx="0"/>
            <a:endCxn id="28" idx="6"/>
          </p:cNvCxnSpPr>
          <p:nvPr/>
        </p:nvCxnSpPr>
        <p:spPr>
          <a:xfrm>
            <a:off x="5724128" y="5373216"/>
            <a:ext cx="792089" cy="1665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50" name="49 Imagen" descr="logo aiu.jpg"/>
          <p:cNvPicPr>
            <a:picLocks noChangeAspect="1"/>
          </p:cNvPicPr>
          <p:nvPr/>
        </p:nvPicPr>
        <p:blipFill>
          <a:blip r:embed="rId2"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12 Rectángulo redondeado"/>
          <p:cNvSpPr/>
          <p:nvPr/>
        </p:nvSpPr>
        <p:spPr>
          <a:xfrm>
            <a:off x="107504" y="764704"/>
            <a:ext cx="4824536" cy="5877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4" name="13 Grupo"/>
          <p:cNvGrpSpPr/>
          <p:nvPr/>
        </p:nvGrpSpPr>
        <p:grpSpPr>
          <a:xfrm>
            <a:off x="233772" y="921494"/>
            <a:ext cx="4572000" cy="5243810"/>
            <a:chOff x="179512" y="921494"/>
            <a:chExt cx="4572000" cy="5243810"/>
          </a:xfrm>
        </p:grpSpPr>
        <p:sp>
          <p:nvSpPr>
            <p:cNvPr id="5" name="4 Rectángulo"/>
            <p:cNvSpPr/>
            <p:nvPr/>
          </p:nvSpPr>
          <p:spPr>
            <a:xfrm>
              <a:off x="179512" y="921494"/>
              <a:ext cx="4572000" cy="646331"/>
            </a:xfrm>
            <a:prstGeom prst="rect">
              <a:avLst/>
            </a:prstGeom>
          </p:spPr>
          <p:txBody>
            <a:bodyPr>
              <a:spAutoFit/>
            </a:bodyPr>
            <a:lstStyle/>
            <a:p>
              <a:pPr algn="just"/>
              <a:r>
                <a:rPr lang="es-EC" b="1" dirty="0" smtClean="0"/>
                <a:t>“El color : </a:t>
              </a:r>
              <a:r>
                <a:rPr lang="es-EC" dirty="0" smtClean="0"/>
                <a:t>Tiene una afinidad más intensa con las emociones.”</a:t>
              </a:r>
              <a:endParaRPr lang="es-EC" dirty="0"/>
            </a:p>
          </p:txBody>
        </p:sp>
        <p:sp>
          <p:nvSpPr>
            <p:cNvPr id="6" name="5 Rectángulo"/>
            <p:cNvSpPr/>
            <p:nvPr/>
          </p:nvSpPr>
          <p:spPr>
            <a:xfrm>
              <a:off x="179512" y="1569566"/>
              <a:ext cx="4572000" cy="1477328"/>
            </a:xfrm>
            <a:prstGeom prst="rect">
              <a:avLst/>
            </a:prstGeom>
          </p:spPr>
          <p:txBody>
            <a:bodyPr>
              <a:spAutoFit/>
            </a:bodyPr>
            <a:lstStyle/>
            <a:p>
              <a:pPr algn="just"/>
              <a:r>
                <a:rPr lang="es-EC" dirty="0" smtClean="0"/>
                <a:t>“El color está cargado de información y es una de las experiencias visuales más penetrantes que todos tenemos en común. Por tanto, constituye una </a:t>
              </a:r>
              <a:r>
                <a:rPr lang="es-EC" b="1" dirty="0" smtClean="0"/>
                <a:t>valiosísima fuente </a:t>
              </a:r>
              <a:r>
                <a:rPr lang="es-EC" dirty="0" smtClean="0"/>
                <a:t>de comunicadores visuales.”</a:t>
              </a:r>
              <a:endParaRPr lang="es-EC" dirty="0"/>
            </a:p>
          </p:txBody>
        </p:sp>
        <p:sp>
          <p:nvSpPr>
            <p:cNvPr id="7" name="6 Rectángulo"/>
            <p:cNvSpPr/>
            <p:nvPr/>
          </p:nvSpPr>
          <p:spPr>
            <a:xfrm>
              <a:off x="179512" y="3081734"/>
              <a:ext cx="4572000" cy="2031325"/>
            </a:xfrm>
            <a:prstGeom prst="rect">
              <a:avLst/>
            </a:prstGeom>
          </p:spPr>
          <p:txBody>
            <a:bodyPr>
              <a:spAutoFit/>
            </a:bodyPr>
            <a:lstStyle/>
            <a:p>
              <a:pPr algn="just"/>
              <a:r>
                <a:rPr lang="es-EC" dirty="0" smtClean="0"/>
                <a:t>“Compartimos los significados asociativos del color de los árboles, la hierba, el cielo, la tierra, etc., en los que vemos colores que son para todos nosotros estímulos comunes a los que asociamos un significado. También conocemos el color englobado en una amplia categoría de significados simbólicos.”</a:t>
              </a:r>
              <a:endParaRPr lang="es-EC" dirty="0"/>
            </a:p>
          </p:txBody>
        </p:sp>
        <p:sp>
          <p:nvSpPr>
            <p:cNvPr id="8" name="7 Rectángulo"/>
            <p:cNvSpPr/>
            <p:nvPr/>
          </p:nvSpPr>
          <p:spPr>
            <a:xfrm>
              <a:off x="179512" y="5241974"/>
              <a:ext cx="4572000" cy="923330"/>
            </a:xfrm>
            <a:prstGeom prst="rect">
              <a:avLst/>
            </a:prstGeom>
          </p:spPr>
          <p:txBody>
            <a:bodyPr>
              <a:spAutoFit/>
            </a:bodyPr>
            <a:lstStyle/>
            <a:p>
              <a:pPr algn="just"/>
              <a:r>
                <a:rPr lang="es-EC" dirty="0" smtClean="0"/>
                <a:t>“Por ello, el color nos ofrece un enorme vocabulario de gran utilidad en la alfabetidad visual.”</a:t>
              </a:r>
              <a:endParaRPr lang="es-EC" dirty="0"/>
            </a:p>
          </p:txBody>
        </p:sp>
      </p:grpSp>
      <p:sp>
        <p:nvSpPr>
          <p:cNvPr id="18" name="17 Rectángulo redondeado"/>
          <p:cNvSpPr/>
          <p:nvPr/>
        </p:nvSpPr>
        <p:spPr>
          <a:xfrm>
            <a:off x="5004048" y="1052736"/>
            <a:ext cx="4067944" cy="19442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5076056" y="1286180"/>
            <a:ext cx="3995936" cy="1477328"/>
          </a:xfrm>
          <a:prstGeom prst="rect">
            <a:avLst/>
          </a:prstGeom>
        </p:spPr>
        <p:txBody>
          <a:bodyPr wrap="square">
            <a:spAutoFit/>
          </a:bodyPr>
          <a:lstStyle/>
          <a:p>
            <a:pPr algn="just"/>
            <a:r>
              <a:rPr lang="es-EC" dirty="0" smtClean="0"/>
              <a:t>No existe un sistema unificado y definitivo de las relaciones mutuas de los colores. El color tiene tres dimensiones que pueden definirse y medirse:</a:t>
            </a:r>
            <a:endParaRPr lang="es-EC" dirty="0"/>
          </a:p>
        </p:txBody>
      </p:sp>
      <p:grpSp>
        <p:nvGrpSpPr>
          <p:cNvPr id="17" name="16 Grupo"/>
          <p:cNvGrpSpPr/>
          <p:nvPr/>
        </p:nvGrpSpPr>
        <p:grpSpPr>
          <a:xfrm>
            <a:off x="5076056" y="3397056"/>
            <a:ext cx="3995936" cy="3488328"/>
            <a:chOff x="4932040" y="2348880"/>
            <a:chExt cx="3995936" cy="3488328"/>
          </a:xfrm>
        </p:grpSpPr>
        <p:sp>
          <p:nvSpPr>
            <p:cNvPr id="16" name="15 Rectángulo redondeado"/>
            <p:cNvSpPr/>
            <p:nvPr/>
          </p:nvSpPr>
          <p:spPr>
            <a:xfrm>
              <a:off x="4932040" y="2348880"/>
              <a:ext cx="3995936" cy="3168352"/>
            </a:xfrm>
            <a:prstGeom prst="roundRect">
              <a:avLst/>
            </a:prstGeom>
            <a:solidFill>
              <a:srgbClr val="1CF0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5057800" y="2420888"/>
              <a:ext cx="3744416" cy="3416320"/>
            </a:xfrm>
            <a:prstGeom prst="rect">
              <a:avLst/>
            </a:prstGeom>
          </p:spPr>
          <p:txBody>
            <a:bodyPr wrap="square">
              <a:spAutoFit/>
            </a:bodyPr>
            <a:lstStyle/>
            <a:p>
              <a:r>
                <a:rPr lang="es-EC" b="1" dirty="0" smtClean="0"/>
                <a:t>El matiz </a:t>
              </a:r>
              <a:r>
                <a:rPr lang="es-EC" dirty="0" smtClean="0"/>
                <a:t>(hue) es el color mismo o croma, y hay más de cien. </a:t>
              </a:r>
            </a:p>
            <a:p>
              <a:r>
                <a:rPr lang="es-EC" b="1" dirty="0" smtClean="0"/>
                <a:t>La saturación</a:t>
              </a:r>
              <a:r>
                <a:rPr lang="es-EC" dirty="0" smtClean="0"/>
                <a:t>, que se refiere a la pureza de un color respecto al gris. El color saturado es simple, casi primitivo y ha sido siempre el favorito de los artistas populares y los niños.</a:t>
              </a:r>
            </a:p>
            <a:p>
              <a:r>
                <a:rPr lang="es-EC" b="1" dirty="0" smtClean="0"/>
                <a:t>El brillo, </a:t>
              </a:r>
              <a:r>
                <a:rPr lang="es-EC" dirty="0" smtClean="0"/>
                <a:t>es acromática,  que va de la luz a la oscuridad, es decir, al valor de las gradaciones tonales.</a:t>
              </a:r>
            </a:p>
            <a:p>
              <a:endParaRPr lang="es-EC" dirty="0" smtClean="0"/>
            </a:p>
            <a:p>
              <a:pPr algn="just"/>
              <a:endParaRPr lang="es-EC" dirty="0"/>
            </a:p>
          </p:txBody>
        </p:sp>
      </p:grpSp>
      <p:sp>
        <p:nvSpPr>
          <p:cNvPr id="15"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19" name="18 Imagen" descr="logo aiu.jpg"/>
          <p:cNvPicPr>
            <a:picLocks noChangeAspect="1"/>
          </p:cNvPicPr>
          <p:nvPr/>
        </p:nvPicPr>
        <p:blipFill>
          <a:blip r:embed="rId2" cstate="print"/>
          <a:stretch>
            <a:fillRect/>
          </a:stretch>
        </p:blipFill>
        <p:spPr>
          <a:xfrm>
            <a:off x="7236296" y="404664"/>
            <a:ext cx="1800200" cy="6536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1 Rectángulo redondeado"/>
          <p:cNvSpPr/>
          <p:nvPr/>
        </p:nvSpPr>
        <p:spPr>
          <a:xfrm>
            <a:off x="4644008" y="1196752"/>
            <a:ext cx="4320480" cy="5112568"/>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9" name="8 Grupo"/>
          <p:cNvGrpSpPr/>
          <p:nvPr/>
        </p:nvGrpSpPr>
        <p:grpSpPr>
          <a:xfrm>
            <a:off x="251520" y="1052736"/>
            <a:ext cx="4104456" cy="2376264"/>
            <a:chOff x="251520" y="1052736"/>
            <a:chExt cx="4104456" cy="2376264"/>
          </a:xfrm>
        </p:grpSpPr>
        <p:sp>
          <p:nvSpPr>
            <p:cNvPr id="8" name="7 Rectángulo redondeado"/>
            <p:cNvSpPr/>
            <p:nvPr/>
          </p:nvSpPr>
          <p:spPr>
            <a:xfrm>
              <a:off x="251520" y="1052736"/>
              <a:ext cx="4104456" cy="2376264"/>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323528" y="1225206"/>
              <a:ext cx="3960440" cy="2031325"/>
            </a:xfrm>
            <a:prstGeom prst="rect">
              <a:avLst/>
            </a:prstGeom>
          </p:spPr>
          <p:txBody>
            <a:bodyPr wrap="square">
              <a:spAutoFit/>
            </a:bodyPr>
            <a:lstStyle/>
            <a:p>
              <a:pPr algn="just"/>
              <a:r>
                <a:rPr lang="es-EC" b="1" dirty="0" smtClean="0">
                  <a:solidFill>
                    <a:schemeClr val="bg1"/>
                  </a:solidFill>
                </a:rPr>
                <a:t>La textura:  “</a:t>
              </a:r>
              <a:r>
                <a:rPr lang="es-EC" dirty="0" smtClean="0">
                  <a:solidFill>
                    <a:schemeClr val="bg1"/>
                  </a:solidFill>
                </a:rPr>
                <a:t>Es el elemento visual que sirve frecuentemente de "doble" de las cualidades de otro sentido, el tacto. Pero en realidad la textura podemos apreciarla y reconocerla ya sea mediante el tacto ya mediante la vista, o mediante ambos sentidos.”</a:t>
              </a:r>
              <a:endParaRPr lang="es-EC" dirty="0">
                <a:solidFill>
                  <a:schemeClr val="bg1"/>
                </a:solidFill>
              </a:endParaRPr>
            </a:p>
          </p:txBody>
        </p:sp>
      </p:grpSp>
      <p:grpSp>
        <p:nvGrpSpPr>
          <p:cNvPr id="11" name="10 Grupo"/>
          <p:cNvGrpSpPr/>
          <p:nvPr/>
        </p:nvGrpSpPr>
        <p:grpSpPr>
          <a:xfrm>
            <a:off x="251520" y="3591014"/>
            <a:ext cx="4176464" cy="2862322"/>
            <a:chOff x="251520" y="3582015"/>
            <a:chExt cx="4176464" cy="2862322"/>
          </a:xfrm>
        </p:grpSpPr>
        <p:sp>
          <p:nvSpPr>
            <p:cNvPr id="10" name="9 Rectángulo redondeado"/>
            <p:cNvSpPr/>
            <p:nvPr/>
          </p:nvSpPr>
          <p:spPr>
            <a:xfrm>
              <a:off x="251520" y="3645024"/>
              <a:ext cx="4176464" cy="2736304"/>
            </a:xfrm>
            <a:prstGeom prst="round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59532" y="3582015"/>
              <a:ext cx="3960440" cy="2862322"/>
            </a:xfrm>
            <a:prstGeom prst="rect">
              <a:avLst/>
            </a:prstGeom>
          </p:spPr>
          <p:txBody>
            <a:bodyPr wrap="square">
              <a:spAutoFit/>
            </a:bodyPr>
            <a:lstStyle/>
            <a:p>
              <a:pPr algn="just"/>
              <a:r>
                <a:rPr lang="es-EC" b="1" dirty="0" smtClean="0">
                  <a:solidFill>
                    <a:schemeClr val="bg1"/>
                  </a:solidFill>
                </a:rPr>
                <a:t>“Cuando hay una textura real, coexisten las cualidades táctiles y ópticas, no como el tono y el color que se unifican en un valor comparable y uniforme, sino por separado y específicamente, permitiendo una sensación individual al ojo y a la mano, aunque proyectemos ambas sensaciones en un significado fuertemente asociativo.”</a:t>
              </a:r>
              <a:r>
                <a:rPr lang="es-EC" dirty="0" smtClean="0">
                  <a:solidFill>
                    <a:srgbClr val="FFC000"/>
                  </a:solidFill>
                </a:rPr>
                <a:t/>
              </a:r>
              <a:br>
                <a:rPr lang="es-EC" dirty="0" smtClean="0">
                  <a:solidFill>
                    <a:srgbClr val="FFC000"/>
                  </a:solidFill>
                </a:rPr>
              </a:br>
              <a:endParaRPr lang="es-EC" dirty="0">
                <a:solidFill>
                  <a:srgbClr val="FFC000"/>
                </a:solidFill>
              </a:endParaRPr>
            </a:p>
          </p:txBody>
        </p:sp>
      </p:grpSp>
      <p:sp>
        <p:nvSpPr>
          <p:cNvPr id="7" name="6 Rectángulo"/>
          <p:cNvSpPr/>
          <p:nvPr/>
        </p:nvSpPr>
        <p:spPr>
          <a:xfrm>
            <a:off x="4716016" y="1895341"/>
            <a:ext cx="4032448" cy="3477875"/>
          </a:xfrm>
          <a:prstGeom prst="rect">
            <a:avLst/>
          </a:prstGeom>
        </p:spPr>
        <p:txBody>
          <a:bodyPr wrap="square">
            <a:spAutoFit/>
          </a:bodyPr>
          <a:lstStyle/>
          <a:p>
            <a:pPr algn="just"/>
            <a:r>
              <a:rPr lang="es-EC" sz="2000" b="1" dirty="0" smtClean="0">
                <a:solidFill>
                  <a:schemeClr val="bg1"/>
                </a:solidFill>
              </a:rPr>
              <a:t>“La mayor parte de </a:t>
            </a:r>
            <a:r>
              <a:rPr lang="es-EC" sz="2000" b="1" dirty="0" smtClean="0"/>
              <a:t>nuestra</a:t>
            </a:r>
            <a:r>
              <a:rPr lang="es-EC" sz="2000" b="1" dirty="0" smtClean="0">
                <a:solidFill>
                  <a:schemeClr val="bg1"/>
                </a:solidFill>
              </a:rPr>
              <a:t> experiencia textural es </a:t>
            </a:r>
            <a:r>
              <a:rPr lang="es-EC" sz="2000" b="1" dirty="0" smtClean="0"/>
              <a:t>óptica,</a:t>
            </a:r>
            <a:r>
              <a:rPr lang="es-EC" sz="2000" b="1" dirty="0" smtClean="0">
                <a:solidFill>
                  <a:schemeClr val="bg1"/>
                </a:solidFill>
              </a:rPr>
              <a:t> </a:t>
            </a:r>
            <a:r>
              <a:rPr lang="es-EC" sz="2000" b="1" dirty="0" smtClean="0"/>
              <a:t>no</a:t>
            </a:r>
            <a:r>
              <a:rPr lang="es-EC" sz="2000" b="1" dirty="0" smtClean="0">
                <a:solidFill>
                  <a:schemeClr val="bg1"/>
                </a:solidFill>
              </a:rPr>
              <a:t> táctil. La textura no sólo se </a:t>
            </a:r>
            <a:r>
              <a:rPr lang="es-EC" sz="2000" b="1" dirty="0" smtClean="0">
                <a:solidFill>
                  <a:srgbClr val="002060"/>
                </a:solidFill>
              </a:rPr>
              <a:t>falsea</a:t>
            </a:r>
            <a:r>
              <a:rPr lang="es-EC" sz="2000" b="1" dirty="0" smtClean="0">
                <a:solidFill>
                  <a:schemeClr val="bg1"/>
                </a:solidFill>
              </a:rPr>
              <a:t> </a:t>
            </a:r>
            <a:r>
              <a:rPr lang="es-EC" sz="2000" b="1" dirty="0" smtClean="0">
                <a:solidFill>
                  <a:srgbClr val="002060"/>
                </a:solidFill>
              </a:rPr>
              <a:t>de</a:t>
            </a:r>
            <a:r>
              <a:rPr lang="es-EC" sz="2000" b="1" dirty="0" smtClean="0">
                <a:solidFill>
                  <a:schemeClr val="bg1"/>
                </a:solidFill>
              </a:rPr>
              <a:t> un modo muy convincente </a:t>
            </a:r>
            <a:r>
              <a:rPr lang="es-EC" sz="2000" b="1" dirty="0" smtClean="0">
                <a:solidFill>
                  <a:srgbClr val="002060"/>
                </a:solidFill>
              </a:rPr>
              <a:t>en</a:t>
            </a:r>
            <a:r>
              <a:rPr lang="es-EC" sz="2000" b="1" dirty="0" smtClean="0">
                <a:solidFill>
                  <a:schemeClr val="bg1"/>
                </a:solidFill>
              </a:rPr>
              <a:t> </a:t>
            </a:r>
            <a:r>
              <a:rPr lang="es-EC" sz="2000" b="1" dirty="0" smtClean="0">
                <a:solidFill>
                  <a:srgbClr val="002060"/>
                </a:solidFill>
              </a:rPr>
              <a:t>los </a:t>
            </a:r>
            <a:r>
              <a:rPr lang="es-EC" sz="2000" b="1" dirty="0" smtClean="0">
                <a:solidFill>
                  <a:schemeClr val="bg1"/>
                </a:solidFill>
              </a:rPr>
              <a:t>plásticos, los materiales </a:t>
            </a:r>
            <a:r>
              <a:rPr lang="es-EC" sz="2000" b="1" dirty="0" smtClean="0">
                <a:solidFill>
                  <a:srgbClr val="002060"/>
                </a:solidFill>
              </a:rPr>
              <a:t>impresos</a:t>
            </a:r>
            <a:r>
              <a:rPr lang="es-EC" sz="2000" b="1" dirty="0" smtClean="0">
                <a:solidFill>
                  <a:schemeClr val="bg1"/>
                </a:solidFill>
              </a:rPr>
              <a:t> </a:t>
            </a:r>
            <a:r>
              <a:rPr lang="es-EC" sz="2000" b="1" dirty="0" smtClean="0">
                <a:solidFill>
                  <a:srgbClr val="002060"/>
                </a:solidFill>
              </a:rPr>
              <a:t>y </a:t>
            </a:r>
            <a:r>
              <a:rPr lang="es-EC" sz="2000" b="1" dirty="0" smtClean="0">
                <a:solidFill>
                  <a:schemeClr val="bg1"/>
                </a:solidFill>
              </a:rPr>
              <a:t>las falsas pieles sino que </a:t>
            </a:r>
            <a:r>
              <a:rPr lang="es-EC" sz="2000" b="1" dirty="0" smtClean="0">
                <a:solidFill>
                  <a:srgbClr val="FF0000"/>
                </a:solidFill>
              </a:rPr>
              <a:t>también</a:t>
            </a:r>
            <a:r>
              <a:rPr lang="es-EC" sz="2000" b="1" dirty="0" smtClean="0">
                <a:solidFill>
                  <a:schemeClr val="bg1"/>
                </a:solidFill>
              </a:rPr>
              <a:t> mucho de lo que vemos está pintado, fotografiado, </a:t>
            </a:r>
            <a:r>
              <a:rPr lang="es-EC" sz="2000" b="1" dirty="0" smtClean="0">
                <a:solidFill>
                  <a:srgbClr val="FF0000"/>
                </a:solidFill>
              </a:rPr>
              <a:t>filmado</a:t>
            </a:r>
            <a:r>
              <a:rPr lang="es-EC" sz="2000" b="1" dirty="0" smtClean="0">
                <a:solidFill>
                  <a:schemeClr val="bg1"/>
                </a:solidFill>
              </a:rPr>
              <a:t> convincentemente, </a:t>
            </a:r>
            <a:r>
              <a:rPr lang="es-EC" sz="2000" b="1" dirty="0" smtClean="0"/>
              <a:t>presentándonos</a:t>
            </a:r>
            <a:r>
              <a:rPr lang="es-EC" sz="2000" b="1" dirty="0" smtClean="0">
                <a:solidFill>
                  <a:schemeClr val="bg1"/>
                </a:solidFill>
              </a:rPr>
              <a:t> una textura que no está </a:t>
            </a:r>
            <a:r>
              <a:rPr lang="es-EC" sz="2000" b="1" dirty="0" smtClean="0"/>
              <a:t>realmente</a:t>
            </a:r>
            <a:r>
              <a:rPr lang="es-EC" sz="2000" b="1" dirty="0" smtClean="0">
                <a:solidFill>
                  <a:schemeClr val="bg1"/>
                </a:solidFill>
              </a:rPr>
              <a:t> allí”</a:t>
            </a:r>
            <a:endParaRPr lang="es-EC" sz="2000" b="1" dirty="0">
              <a:solidFill>
                <a:schemeClr val="bg1"/>
              </a:solidFill>
            </a:endParaRPr>
          </a:p>
        </p:txBody>
      </p:sp>
      <p:sp>
        <p:nvSpPr>
          <p:cNvPr id="13"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14" name="13 Imagen" descr="logo aiu.jpg"/>
          <p:cNvPicPr>
            <a:picLocks noChangeAspect="1"/>
          </p:cNvPicPr>
          <p:nvPr/>
        </p:nvPicPr>
        <p:blipFill>
          <a:blip r:embed="rId5"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14 Rectángulo redondeado"/>
          <p:cNvSpPr/>
          <p:nvPr/>
        </p:nvSpPr>
        <p:spPr>
          <a:xfrm>
            <a:off x="72008" y="836712"/>
            <a:ext cx="5076056" cy="446449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redondeado"/>
          <p:cNvSpPr/>
          <p:nvPr/>
        </p:nvSpPr>
        <p:spPr>
          <a:xfrm>
            <a:off x="3131840" y="5373216"/>
            <a:ext cx="5616624" cy="108012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5436096" y="1196752"/>
            <a:ext cx="2475384" cy="337599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360040" y="908720"/>
            <a:ext cx="4572000" cy="1200329"/>
          </a:xfrm>
          <a:prstGeom prst="rect">
            <a:avLst/>
          </a:prstGeom>
        </p:spPr>
        <p:txBody>
          <a:bodyPr>
            <a:spAutoFit/>
          </a:bodyPr>
          <a:lstStyle/>
          <a:p>
            <a:pPr algn="just"/>
            <a:r>
              <a:rPr lang="es-EC" dirty="0" smtClean="0"/>
              <a:t>La escala: “Todos los elementos visuales tienen capacidad para modificar y definirse unos a otros. Este proceso es en sí mismo el elemento llamado escala.”</a:t>
            </a:r>
            <a:endParaRPr lang="es-EC" dirty="0"/>
          </a:p>
        </p:txBody>
      </p:sp>
      <p:sp>
        <p:nvSpPr>
          <p:cNvPr id="6" name="5 Rectángulo"/>
          <p:cNvSpPr/>
          <p:nvPr/>
        </p:nvSpPr>
        <p:spPr>
          <a:xfrm>
            <a:off x="288032" y="2132856"/>
            <a:ext cx="4572000" cy="3139321"/>
          </a:xfrm>
          <a:prstGeom prst="rect">
            <a:avLst/>
          </a:prstGeom>
        </p:spPr>
        <p:txBody>
          <a:bodyPr>
            <a:spAutoFit/>
          </a:bodyPr>
          <a:lstStyle/>
          <a:p>
            <a:pPr algn="just"/>
            <a:r>
              <a:rPr lang="es-EC" dirty="0" smtClean="0"/>
              <a:t>“Pero incluso cuando establecemos lo grande a través de lo pequeño, se puede cambiar toda la escala con la introducción de otra modificación visual (fig. 3.32). Es posible establecer una escala no sólo mediante el tamaño relativo de las claves visuales, sino también mediante relaciones con el campo visual o el entorno. En lo relativo a la escala, los resultados visuales son fluidos y nunca absolutos, pues están sometidos a muchas variables modificadoras.”</a:t>
            </a:r>
            <a:endParaRPr lang="es-EC" dirty="0"/>
          </a:p>
        </p:txBody>
      </p:sp>
      <p:sp>
        <p:nvSpPr>
          <p:cNvPr id="8" name="7 Rectángulo"/>
          <p:cNvSpPr/>
          <p:nvPr/>
        </p:nvSpPr>
        <p:spPr>
          <a:xfrm>
            <a:off x="5508104" y="3789040"/>
            <a:ext cx="432048" cy="576064"/>
          </a:xfrm>
          <a:prstGeom prst="rect">
            <a:avLst/>
          </a:prstGeom>
          <a:solidFill>
            <a:srgbClr val="86FB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6372200" y="2852936"/>
            <a:ext cx="1215752" cy="15205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CuadroTexto"/>
          <p:cNvSpPr txBox="1"/>
          <p:nvPr/>
        </p:nvSpPr>
        <p:spPr>
          <a:xfrm>
            <a:off x="3203848" y="5445224"/>
            <a:ext cx="5427576" cy="923330"/>
          </a:xfrm>
          <a:prstGeom prst="rect">
            <a:avLst/>
          </a:prstGeom>
          <a:noFill/>
        </p:spPr>
        <p:txBody>
          <a:bodyPr wrap="none" rtlCol="0">
            <a:spAutoFit/>
          </a:bodyPr>
          <a:lstStyle/>
          <a:p>
            <a:pPr algn="just"/>
            <a:r>
              <a:rPr lang="es-EC" dirty="0" smtClean="0"/>
              <a:t>En  el  gráfico podemos afirmar   que  la  figura  en  rojo</a:t>
            </a:r>
          </a:p>
          <a:p>
            <a:pPr algn="just"/>
            <a:r>
              <a:rPr lang="es-EC" dirty="0" smtClean="0"/>
              <a:t>es grande respecto del verde, pero a su vez es pequeña</a:t>
            </a:r>
          </a:p>
          <a:p>
            <a:pPr algn="just"/>
            <a:r>
              <a:rPr lang="es-EC" dirty="0" smtClean="0"/>
              <a:t>respecto del azul.</a:t>
            </a:r>
            <a:endParaRPr lang="es-EC" dirty="0"/>
          </a:p>
        </p:txBody>
      </p:sp>
      <p:cxnSp>
        <p:nvCxnSpPr>
          <p:cNvPr id="14" name="13 Conector recto de flecha"/>
          <p:cNvCxnSpPr>
            <a:stCxn id="12" idx="0"/>
          </p:cNvCxnSpPr>
          <p:nvPr/>
        </p:nvCxnSpPr>
        <p:spPr>
          <a:xfrm flipV="1">
            <a:off x="5940152" y="4653136"/>
            <a:ext cx="720080" cy="7200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1 Título"/>
          <p:cNvSpPr txBox="1">
            <a:spLocks/>
          </p:cNvSpPr>
          <p:nvPr/>
        </p:nvSpPr>
        <p:spPr>
          <a:xfrm>
            <a:off x="179512" y="0"/>
            <a:ext cx="864096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smtClean="0">
                <a:ln>
                  <a:noFill/>
                </a:ln>
                <a:solidFill>
                  <a:schemeClr val="tx1"/>
                </a:solidFill>
                <a:effectLst/>
                <a:uLnTx/>
                <a:uFillTx/>
                <a:latin typeface="+mj-lt"/>
                <a:ea typeface="+mj-ea"/>
                <a:cs typeface="+mj-cs"/>
              </a:rPr>
              <a:t>DISEÑO PUBLICITARIO: ELEMENTOS DE COMUNICACIÓN VISUAL</a:t>
            </a:r>
            <a:endParaRPr kumimoji="0" lang="es-EC"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16" name="15 Imagen" descr="logo aiu.jpg"/>
          <p:cNvPicPr>
            <a:picLocks noChangeAspect="1"/>
          </p:cNvPicPr>
          <p:nvPr/>
        </p:nvPicPr>
        <p:blipFill>
          <a:blip r:embed="rId2" cstate="print"/>
          <a:stretch>
            <a:fillRect/>
          </a:stretch>
        </p:blipFill>
        <p:spPr>
          <a:xfrm>
            <a:off x="7236296" y="471100"/>
            <a:ext cx="1800200" cy="6536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TotalTime>
  <Words>3616</Words>
  <Application>Microsoft Office PowerPoint</Application>
  <PresentationFormat>On-screen Show (4:3)</PresentationFormat>
  <Paragraphs>314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PowerPoint Presentation</vt:lpstr>
      <vt:lpstr>PowerPoint Presentation</vt:lpstr>
      <vt:lpstr>DISEÑO PUBLICITARIO: ELEMENTOS DE COMUNICACIÓN VISUAL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ELEMENTOS DE COMUNICACIÓN VISUAL</dc:title>
  <dc:creator>Luis Eduardo Correa</dc:creator>
  <cp:lastModifiedBy>Miriam Garibaldi</cp:lastModifiedBy>
  <cp:revision>195</cp:revision>
  <dcterms:created xsi:type="dcterms:W3CDTF">2013-03-25T13:43:10Z</dcterms:created>
  <dcterms:modified xsi:type="dcterms:W3CDTF">2013-04-05T20:27:38Z</dcterms:modified>
</cp:coreProperties>
</file>